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1476" r:id="rId2"/>
    <p:sldId id="1472" r:id="rId3"/>
    <p:sldId id="1473" r:id="rId4"/>
    <p:sldId id="1474" r:id="rId5"/>
    <p:sldId id="1475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9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D5F12-2B0C-49FD-998B-045493CE83C2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275BA-3047-435F-B118-F6F24CAC40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38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65548-BF37-4977-BC89-219863EFC6CA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0122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65548-BF37-4977-BC89-219863EFC6CA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9895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65548-BF37-4977-BC89-219863EFC6CA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153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65548-BF37-4977-BC89-219863EFC6CA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4522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BDFBF8-30C5-31A9-12A4-5F8B88283D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2950F72-E502-04FD-1EA0-91686BAD3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40B3B7F-AF86-24C7-03D5-E9A2A9076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12D4990-6C65-4BB1-885F-DB1A57578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184B859-AE62-5C56-E481-DEDDF00C5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668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D285FE-88AE-BD8D-7A64-E2F0F4558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AF10551-C366-D5D4-2F3C-50619B788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0681A89-232D-09FD-B035-C4234A9A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ADA230-6048-73EC-6CE5-49F6E894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945D01-8866-DC7E-37F4-07D97EC2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606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D6F741E-7D59-1E00-0571-EF57842140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607186B-4567-8E27-60E0-3C9D95F15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5E6AB1-9E3E-2ABB-382E-D0BDC39A3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303DABF-546F-BA42-3D9B-287C5F36F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A1F11B-78D3-F309-1B89-2D8A9FB3A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3132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개체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54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21" name="개체 20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" y="1589"/>
                        <a:ext cx="195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슬라이드 번호 개체 틀 28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 bwMode="gray">
          <a:xfrm>
            <a:off x="5712835" y="6525345"/>
            <a:ext cx="766331" cy="188911"/>
          </a:xfrm>
          <a:prstGeom prst="rect">
            <a:avLst/>
          </a:prstGeom>
        </p:spPr>
        <p:txBody>
          <a:bodyPr/>
          <a:lstStyle>
            <a:lvl1pPr>
              <a:defRPr lang="ko-KR" altLang="en-US" smtClean="0">
                <a:solidFill>
                  <a:prstClr val="black">
                    <a:tint val="75000"/>
                  </a:prstClr>
                </a:solidFill>
                <a:latin typeface="아리따-돋움(OTF)-Medium"/>
                <a:ea typeface="아리따-돋움(OTF)-Medium"/>
                <a:sym typeface="아리따-돋움(OTF)-Medium"/>
              </a:defRPr>
            </a:lvl1pPr>
          </a:lstStyle>
          <a:p>
            <a:fld id="{33936384-6829-4736-91C5-B78CFB86700B}" type="slidenum">
              <a:rPr lang="en-US" altLang="ko-KR" smtClean="0"/>
              <a:pPr/>
              <a:t>‹#›</a:t>
            </a:fld>
            <a:endParaRPr lang="en-US" dirty="0"/>
          </a:p>
        </p:txBody>
      </p:sp>
      <p:cxnSp>
        <p:nvCxnSpPr>
          <p:cNvPr id="25" name="직선 연결선 18"/>
          <p:cNvCxnSpPr/>
          <p:nvPr userDrawn="1"/>
        </p:nvCxnSpPr>
        <p:spPr>
          <a:xfrm>
            <a:off x="246735" y="476672"/>
            <a:ext cx="1169853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제목 18"/>
          <p:cNvSpPr>
            <a:spLocks noGrp="1"/>
          </p:cNvSpPr>
          <p:nvPr>
            <p:ph type="title"/>
          </p:nvPr>
        </p:nvSpPr>
        <p:spPr>
          <a:xfrm>
            <a:off x="246735" y="109603"/>
            <a:ext cx="8596647" cy="341668"/>
          </a:xfrm>
          <a:prstGeom prst="rect">
            <a:avLst/>
          </a:prstGeom>
        </p:spPr>
        <p:txBody>
          <a:bodyPr anchor="ctr"/>
          <a:lstStyle>
            <a:lvl1pPr algn="l">
              <a:defRPr kumimoji="0" lang="ko-KR" altLang="en-US" sz="2000" kern="12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14400" rtl="0" eaLnBrk="1" latinLnBrk="1" hangingPunct="1"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1" name="텍스트 개체 틀 25"/>
          <p:cNvSpPr>
            <a:spLocks noGrp="1"/>
          </p:cNvSpPr>
          <p:nvPr>
            <p:ph type="body" sz="quarter" idx="13"/>
          </p:nvPr>
        </p:nvSpPr>
        <p:spPr>
          <a:xfrm>
            <a:off x="8829407" y="248998"/>
            <a:ext cx="3101883" cy="227674"/>
          </a:xfrm>
          <a:prstGeom prst="rect">
            <a:avLst/>
          </a:prstGeom>
        </p:spPr>
        <p:txBody>
          <a:bodyPr/>
          <a:lstStyle>
            <a:lvl1pPr marL="0" algn="r" defTabSz="914400" rtl="0" eaLnBrk="1" latinLnBrk="1" hangingPunct="1">
              <a:spcBef>
                <a:spcPct val="0"/>
              </a:spcBef>
              <a:buFontTx/>
              <a:buNone/>
              <a:defRPr lang="ko-KR" altLang="en-US" sz="1400" b="0" kern="1200" spc="-15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0" lvl="0" algn="l" defTabSz="914400" rtl="0" eaLnBrk="1" latinLnBrk="1" hangingPunct="1">
              <a:spcBef>
                <a:spcPct val="0"/>
              </a:spcBef>
              <a:buNone/>
              <a:defRPr/>
            </a:pPr>
            <a:endParaRPr lang="ko-KR" altLang="en-US" dirty="0"/>
          </a:p>
        </p:txBody>
      </p:sp>
      <p:cxnSp>
        <p:nvCxnSpPr>
          <p:cNvPr id="35" name="직선 연결선 34"/>
          <p:cNvCxnSpPr/>
          <p:nvPr userDrawn="1"/>
        </p:nvCxnSpPr>
        <p:spPr>
          <a:xfrm>
            <a:off x="246185" y="6524625"/>
            <a:ext cx="1169963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그림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188" y="6597353"/>
            <a:ext cx="1595077" cy="125367"/>
          </a:xfrm>
          <a:prstGeom prst="rect">
            <a:avLst/>
          </a:prstGeom>
        </p:spPr>
      </p:pic>
      <p:sp>
        <p:nvSpPr>
          <p:cNvPr id="37" name="TextBox 15"/>
          <p:cNvSpPr txBox="1"/>
          <p:nvPr userDrawn="1"/>
        </p:nvSpPr>
        <p:spPr bwMode="gray">
          <a:xfrm>
            <a:off x="129241" y="6525345"/>
            <a:ext cx="1388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아리따-돋움_TTF_SemiBold" panose="02020603020101020101" pitchFamily="18" charset="-127"/>
                <a:ea typeface="아리따-돋움_TTF_SemiBold" panose="02020603020101020101" pitchFamily="18" charset="-127"/>
              </a:rPr>
              <a:t>Grow Together</a:t>
            </a:r>
            <a:endParaRPr lang="ko-KR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아리따-돋움_TTF_SemiBold" panose="02020603020101020101" pitchFamily="18" charset="-127"/>
              <a:ea typeface="아리따-돋움_TTF_SemiBold" panose="02020603020101020101" pitchFamily="18" charset="-127"/>
            </a:endParaRPr>
          </a:p>
        </p:txBody>
      </p:sp>
      <p:cxnSp>
        <p:nvCxnSpPr>
          <p:cNvPr id="38" name="직선 연결선 11"/>
          <p:cNvCxnSpPr/>
          <p:nvPr userDrawn="1"/>
        </p:nvCxnSpPr>
        <p:spPr>
          <a:xfrm>
            <a:off x="291124" y="0"/>
            <a:ext cx="11609754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모서리가 둥근 직사각형 12"/>
          <p:cNvSpPr/>
          <p:nvPr userDrawn="1"/>
        </p:nvSpPr>
        <p:spPr>
          <a:xfrm>
            <a:off x="7887262" y="-3002"/>
            <a:ext cx="1152128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Winning Brands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0" name="모서리가 둥근 직사각형 13"/>
          <p:cNvSpPr/>
          <p:nvPr userDrawn="1"/>
        </p:nvSpPr>
        <p:spPr>
          <a:xfrm>
            <a:off x="9105975" y="-3002"/>
            <a:ext cx="1720065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Digital Transformation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1" name="모서리가 둥근 직사각형 17"/>
          <p:cNvSpPr/>
          <p:nvPr userDrawn="1"/>
        </p:nvSpPr>
        <p:spPr>
          <a:xfrm>
            <a:off x="10881763" y="-3002"/>
            <a:ext cx="1013954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Restructuring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2" name="제목 18"/>
          <p:cNvSpPr txBox="1">
            <a:spLocks/>
          </p:cNvSpPr>
          <p:nvPr userDrawn="1"/>
        </p:nvSpPr>
        <p:spPr>
          <a:xfrm>
            <a:off x="245117" y="38654"/>
            <a:ext cx="8596647" cy="21034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  <a:sym typeface="아리따-돋움(OTF)-Medium"/>
              </a:defRPr>
            </a:lvl1pPr>
          </a:lstStyle>
          <a:p>
            <a:pPr>
              <a:defRPr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48544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개체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54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21" name="개체 20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" y="1589"/>
                        <a:ext cx="195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슬라이드 번호 개체 틀 28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 bwMode="gray">
          <a:xfrm>
            <a:off x="5712835" y="6525345"/>
            <a:ext cx="766331" cy="188911"/>
          </a:xfrm>
          <a:prstGeom prst="rect">
            <a:avLst/>
          </a:prstGeom>
        </p:spPr>
        <p:txBody>
          <a:bodyPr/>
          <a:lstStyle>
            <a:lvl1pPr>
              <a:defRPr lang="ko-KR" altLang="en-US" smtClean="0">
                <a:solidFill>
                  <a:prstClr val="black">
                    <a:tint val="75000"/>
                  </a:prstClr>
                </a:solidFill>
                <a:latin typeface="아리따-돋움(OTF)-Medium"/>
                <a:ea typeface="아리따-돋움(OTF)-Medium"/>
                <a:sym typeface="아리따-돋움(OTF)-Medium"/>
              </a:defRPr>
            </a:lvl1pPr>
          </a:lstStyle>
          <a:p>
            <a:fld id="{33936384-6829-4736-91C5-B78CFB86700B}" type="slidenum">
              <a:rPr lang="en-US" altLang="ko-KR" smtClean="0"/>
              <a:pPr/>
              <a:t>‹#›</a:t>
            </a:fld>
            <a:endParaRPr lang="en-US" dirty="0"/>
          </a:p>
        </p:txBody>
      </p:sp>
      <p:cxnSp>
        <p:nvCxnSpPr>
          <p:cNvPr id="25" name="직선 연결선 18"/>
          <p:cNvCxnSpPr/>
          <p:nvPr userDrawn="1"/>
        </p:nvCxnSpPr>
        <p:spPr>
          <a:xfrm>
            <a:off x="246735" y="476672"/>
            <a:ext cx="1169853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제목 18"/>
          <p:cNvSpPr>
            <a:spLocks noGrp="1"/>
          </p:cNvSpPr>
          <p:nvPr>
            <p:ph type="title"/>
          </p:nvPr>
        </p:nvSpPr>
        <p:spPr>
          <a:xfrm>
            <a:off x="246735" y="109603"/>
            <a:ext cx="8596647" cy="341668"/>
          </a:xfrm>
          <a:prstGeom prst="rect">
            <a:avLst/>
          </a:prstGeom>
        </p:spPr>
        <p:txBody>
          <a:bodyPr anchor="ctr"/>
          <a:lstStyle>
            <a:lvl1pPr algn="l">
              <a:defRPr kumimoji="0" lang="ko-KR" altLang="en-US" sz="2000" kern="12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14400" rtl="0" eaLnBrk="1" latinLnBrk="1" hangingPunct="1"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1" name="텍스트 개체 틀 25"/>
          <p:cNvSpPr>
            <a:spLocks noGrp="1"/>
          </p:cNvSpPr>
          <p:nvPr>
            <p:ph type="body" sz="quarter" idx="13"/>
          </p:nvPr>
        </p:nvSpPr>
        <p:spPr>
          <a:xfrm>
            <a:off x="8829407" y="248998"/>
            <a:ext cx="3101883" cy="227674"/>
          </a:xfrm>
          <a:prstGeom prst="rect">
            <a:avLst/>
          </a:prstGeom>
        </p:spPr>
        <p:txBody>
          <a:bodyPr/>
          <a:lstStyle>
            <a:lvl1pPr marL="0" algn="r" defTabSz="914400" rtl="0" eaLnBrk="1" latinLnBrk="1" hangingPunct="1">
              <a:spcBef>
                <a:spcPct val="0"/>
              </a:spcBef>
              <a:buFontTx/>
              <a:buNone/>
              <a:defRPr lang="ko-KR" altLang="en-US" sz="1400" b="0" kern="1200" spc="-15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0" lvl="0" algn="l" defTabSz="914400" rtl="0" eaLnBrk="1" latinLnBrk="1" hangingPunct="1">
              <a:spcBef>
                <a:spcPct val="0"/>
              </a:spcBef>
              <a:buNone/>
              <a:defRPr/>
            </a:pPr>
            <a:endParaRPr lang="ko-KR" altLang="en-US" dirty="0"/>
          </a:p>
        </p:txBody>
      </p:sp>
      <p:cxnSp>
        <p:nvCxnSpPr>
          <p:cNvPr id="35" name="직선 연결선 34"/>
          <p:cNvCxnSpPr/>
          <p:nvPr userDrawn="1"/>
        </p:nvCxnSpPr>
        <p:spPr>
          <a:xfrm>
            <a:off x="246185" y="6524625"/>
            <a:ext cx="1169963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그림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188" y="6597353"/>
            <a:ext cx="1595077" cy="125367"/>
          </a:xfrm>
          <a:prstGeom prst="rect">
            <a:avLst/>
          </a:prstGeom>
        </p:spPr>
      </p:pic>
      <p:sp>
        <p:nvSpPr>
          <p:cNvPr id="37" name="TextBox 15"/>
          <p:cNvSpPr txBox="1"/>
          <p:nvPr userDrawn="1"/>
        </p:nvSpPr>
        <p:spPr bwMode="gray">
          <a:xfrm>
            <a:off x="129241" y="6525345"/>
            <a:ext cx="1388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아리따-돋움_TTF_SemiBold" panose="02020603020101020101" pitchFamily="18" charset="-127"/>
                <a:ea typeface="아리따-돋움_TTF_SemiBold" panose="02020603020101020101" pitchFamily="18" charset="-127"/>
              </a:rPr>
              <a:t>Grow Together</a:t>
            </a:r>
            <a:endParaRPr lang="ko-KR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아리따-돋움_TTF_SemiBold" panose="02020603020101020101" pitchFamily="18" charset="-127"/>
              <a:ea typeface="아리따-돋움_TTF_SemiBold" panose="02020603020101020101" pitchFamily="18" charset="-127"/>
            </a:endParaRPr>
          </a:p>
        </p:txBody>
      </p:sp>
      <p:cxnSp>
        <p:nvCxnSpPr>
          <p:cNvPr id="38" name="직선 연결선 11"/>
          <p:cNvCxnSpPr/>
          <p:nvPr userDrawn="1"/>
        </p:nvCxnSpPr>
        <p:spPr>
          <a:xfrm>
            <a:off x="291124" y="0"/>
            <a:ext cx="11609754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모서리가 둥근 직사각형 12"/>
          <p:cNvSpPr/>
          <p:nvPr userDrawn="1"/>
        </p:nvSpPr>
        <p:spPr>
          <a:xfrm>
            <a:off x="7887262" y="-3002"/>
            <a:ext cx="1152128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Winning Brands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0" name="모서리가 둥근 직사각형 13"/>
          <p:cNvSpPr/>
          <p:nvPr userDrawn="1"/>
        </p:nvSpPr>
        <p:spPr>
          <a:xfrm>
            <a:off x="9105975" y="-3002"/>
            <a:ext cx="1720065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Digital Transformation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1" name="모서리가 둥근 직사각형 17"/>
          <p:cNvSpPr/>
          <p:nvPr userDrawn="1"/>
        </p:nvSpPr>
        <p:spPr>
          <a:xfrm>
            <a:off x="10881763" y="-3002"/>
            <a:ext cx="1013954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Restructuring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2" name="제목 18"/>
          <p:cNvSpPr txBox="1">
            <a:spLocks/>
          </p:cNvSpPr>
          <p:nvPr userDrawn="1"/>
        </p:nvSpPr>
        <p:spPr>
          <a:xfrm>
            <a:off x="245117" y="38654"/>
            <a:ext cx="8596647" cy="21034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  <a:sym typeface="아리따-돋움(OTF)-Medium"/>
              </a:defRPr>
            </a:lvl1pPr>
          </a:lstStyle>
          <a:p>
            <a:pPr>
              <a:defRPr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82488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개체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54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21" name="개체 20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" y="1589"/>
                        <a:ext cx="195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슬라이드 번호 개체 틀 28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 bwMode="gray">
          <a:xfrm>
            <a:off x="5712835" y="6525345"/>
            <a:ext cx="766331" cy="188911"/>
          </a:xfrm>
          <a:prstGeom prst="rect">
            <a:avLst/>
          </a:prstGeom>
        </p:spPr>
        <p:txBody>
          <a:bodyPr/>
          <a:lstStyle>
            <a:lvl1pPr>
              <a:defRPr lang="ko-KR" altLang="en-US" smtClean="0">
                <a:solidFill>
                  <a:prstClr val="black">
                    <a:tint val="75000"/>
                  </a:prstClr>
                </a:solidFill>
                <a:latin typeface="아리따-돋움(OTF)-Medium"/>
                <a:ea typeface="아리따-돋움(OTF)-Medium"/>
                <a:sym typeface="아리따-돋움(OTF)-Medium"/>
              </a:defRPr>
            </a:lvl1pPr>
          </a:lstStyle>
          <a:p>
            <a:fld id="{33936384-6829-4736-91C5-B78CFB86700B}" type="slidenum">
              <a:rPr lang="en-US" altLang="ko-KR" smtClean="0"/>
              <a:pPr/>
              <a:t>‹#›</a:t>
            </a:fld>
            <a:endParaRPr lang="en-US" dirty="0"/>
          </a:p>
        </p:txBody>
      </p:sp>
      <p:cxnSp>
        <p:nvCxnSpPr>
          <p:cNvPr id="25" name="직선 연결선 18"/>
          <p:cNvCxnSpPr/>
          <p:nvPr userDrawn="1"/>
        </p:nvCxnSpPr>
        <p:spPr>
          <a:xfrm>
            <a:off x="246735" y="476672"/>
            <a:ext cx="1169853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제목 18"/>
          <p:cNvSpPr>
            <a:spLocks noGrp="1"/>
          </p:cNvSpPr>
          <p:nvPr>
            <p:ph type="title"/>
          </p:nvPr>
        </p:nvSpPr>
        <p:spPr>
          <a:xfrm>
            <a:off x="246735" y="109603"/>
            <a:ext cx="8596647" cy="341668"/>
          </a:xfrm>
          <a:prstGeom prst="rect">
            <a:avLst/>
          </a:prstGeom>
        </p:spPr>
        <p:txBody>
          <a:bodyPr anchor="ctr"/>
          <a:lstStyle>
            <a:lvl1pPr algn="l">
              <a:defRPr kumimoji="0" lang="ko-KR" altLang="en-US" sz="2000" kern="12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14400" rtl="0" eaLnBrk="1" latinLnBrk="1" hangingPunct="1"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1" name="텍스트 개체 틀 25"/>
          <p:cNvSpPr>
            <a:spLocks noGrp="1"/>
          </p:cNvSpPr>
          <p:nvPr>
            <p:ph type="body" sz="quarter" idx="13"/>
          </p:nvPr>
        </p:nvSpPr>
        <p:spPr>
          <a:xfrm>
            <a:off x="8829407" y="248998"/>
            <a:ext cx="3101883" cy="227674"/>
          </a:xfrm>
          <a:prstGeom prst="rect">
            <a:avLst/>
          </a:prstGeom>
        </p:spPr>
        <p:txBody>
          <a:bodyPr/>
          <a:lstStyle>
            <a:lvl1pPr marL="0" algn="r" defTabSz="914400" rtl="0" eaLnBrk="1" latinLnBrk="1" hangingPunct="1">
              <a:spcBef>
                <a:spcPct val="0"/>
              </a:spcBef>
              <a:buFontTx/>
              <a:buNone/>
              <a:defRPr lang="ko-KR" altLang="en-US" sz="1400" b="0" kern="1200" spc="-15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0" lvl="0" algn="l" defTabSz="914400" rtl="0" eaLnBrk="1" latinLnBrk="1" hangingPunct="1">
              <a:spcBef>
                <a:spcPct val="0"/>
              </a:spcBef>
              <a:buNone/>
              <a:defRPr/>
            </a:pPr>
            <a:endParaRPr lang="ko-KR" altLang="en-US" dirty="0"/>
          </a:p>
        </p:txBody>
      </p:sp>
      <p:cxnSp>
        <p:nvCxnSpPr>
          <p:cNvPr id="35" name="직선 연결선 34"/>
          <p:cNvCxnSpPr/>
          <p:nvPr userDrawn="1"/>
        </p:nvCxnSpPr>
        <p:spPr>
          <a:xfrm>
            <a:off x="246185" y="6524625"/>
            <a:ext cx="1169963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그림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188" y="6597353"/>
            <a:ext cx="1595077" cy="125367"/>
          </a:xfrm>
          <a:prstGeom prst="rect">
            <a:avLst/>
          </a:prstGeom>
        </p:spPr>
      </p:pic>
      <p:sp>
        <p:nvSpPr>
          <p:cNvPr id="37" name="TextBox 15"/>
          <p:cNvSpPr txBox="1"/>
          <p:nvPr userDrawn="1"/>
        </p:nvSpPr>
        <p:spPr bwMode="gray">
          <a:xfrm>
            <a:off x="129241" y="6525345"/>
            <a:ext cx="1388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아리따-돋움_TTF_SemiBold" panose="02020603020101020101" pitchFamily="18" charset="-127"/>
                <a:ea typeface="아리따-돋움_TTF_SemiBold" panose="02020603020101020101" pitchFamily="18" charset="-127"/>
              </a:rPr>
              <a:t>Grow Together</a:t>
            </a:r>
            <a:endParaRPr lang="ko-KR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아리따-돋움_TTF_SemiBold" panose="02020603020101020101" pitchFamily="18" charset="-127"/>
              <a:ea typeface="아리따-돋움_TTF_SemiBold" panose="02020603020101020101" pitchFamily="18" charset="-127"/>
            </a:endParaRPr>
          </a:p>
        </p:txBody>
      </p:sp>
      <p:cxnSp>
        <p:nvCxnSpPr>
          <p:cNvPr id="38" name="직선 연결선 11"/>
          <p:cNvCxnSpPr/>
          <p:nvPr userDrawn="1"/>
        </p:nvCxnSpPr>
        <p:spPr>
          <a:xfrm>
            <a:off x="291124" y="0"/>
            <a:ext cx="11609754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모서리가 둥근 직사각형 12"/>
          <p:cNvSpPr/>
          <p:nvPr userDrawn="1"/>
        </p:nvSpPr>
        <p:spPr>
          <a:xfrm>
            <a:off x="7887262" y="-3002"/>
            <a:ext cx="1152128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Winning Brands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0" name="모서리가 둥근 직사각형 13"/>
          <p:cNvSpPr/>
          <p:nvPr userDrawn="1"/>
        </p:nvSpPr>
        <p:spPr>
          <a:xfrm>
            <a:off x="9105975" y="-3002"/>
            <a:ext cx="1720065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Digital Transformation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1" name="모서리가 둥근 직사각형 17"/>
          <p:cNvSpPr/>
          <p:nvPr userDrawn="1"/>
        </p:nvSpPr>
        <p:spPr>
          <a:xfrm>
            <a:off x="10881763" y="-3002"/>
            <a:ext cx="1013954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Restructuring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2" name="제목 18"/>
          <p:cNvSpPr txBox="1">
            <a:spLocks/>
          </p:cNvSpPr>
          <p:nvPr userDrawn="1"/>
        </p:nvSpPr>
        <p:spPr>
          <a:xfrm>
            <a:off x="245117" y="38654"/>
            <a:ext cx="8596647" cy="21034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  <a:sym typeface="아리따-돋움(OTF)-Medium"/>
              </a:defRPr>
            </a:lvl1pPr>
          </a:lstStyle>
          <a:p>
            <a:pPr>
              <a:defRPr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86099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개체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54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21" name="개체 20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" y="1589"/>
                        <a:ext cx="195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슬라이드 번호 개체 틀 28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 bwMode="gray">
          <a:xfrm>
            <a:off x="5712835" y="6525345"/>
            <a:ext cx="766331" cy="188911"/>
          </a:xfrm>
          <a:prstGeom prst="rect">
            <a:avLst/>
          </a:prstGeom>
        </p:spPr>
        <p:txBody>
          <a:bodyPr/>
          <a:lstStyle>
            <a:lvl1pPr>
              <a:defRPr lang="ko-KR" altLang="en-US" smtClean="0">
                <a:solidFill>
                  <a:prstClr val="black">
                    <a:tint val="75000"/>
                  </a:prstClr>
                </a:solidFill>
                <a:latin typeface="아리따-돋움(OTF)-Medium"/>
                <a:ea typeface="아리따-돋움(OTF)-Medium"/>
                <a:sym typeface="아리따-돋움(OTF)-Medium"/>
              </a:defRPr>
            </a:lvl1pPr>
          </a:lstStyle>
          <a:p>
            <a:fld id="{33936384-6829-4736-91C5-B78CFB86700B}" type="slidenum">
              <a:rPr lang="en-US" altLang="ko-KR" smtClean="0"/>
              <a:pPr/>
              <a:t>‹#›</a:t>
            </a:fld>
            <a:endParaRPr lang="en-US" dirty="0"/>
          </a:p>
        </p:txBody>
      </p:sp>
      <p:cxnSp>
        <p:nvCxnSpPr>
          <p:cNvPr id="25" name="직선 연결선 18"/>
          <p:cNvCxnSpPr/>
          <p:nvPr userDrawn="1"/>
        </p:nvCxnSpPr>
        <p:spPr>
          <a:xfrm>
            <a:off x="246735" y="476672"/>
            <a:ext cx="1169853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제목 18"/>
          <p:cNvSpPr>
            <a:spLocks noGrp="1"/>
          </p:cNvSpPr>
          <p:nvPr>
            <p:ph type="title"/>
          </p:nvPr>
        </p:nvSpPr>
        <p:spPr>
          <a:xfrm>
            <a:off x="246735" y="109603"/>
            <a:ext cx="8596647" cy="341668"/>
          </a:xfrm>
          <a:prstGeom prst="rect">
            <a:avLst/>
          </a:prstGeom>
        </p:spPr>
        <p:txBody>
          <a:bodyPr anchor="ctr"/>
          <a:lstStyle>
            <a:lvl1pPr algn="l">
              <a:defRPr kumimoji="0" lang="ko-KR" altLang="en-US" sz="2000" kern="12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14400" rtl="0" eaLnBrk="1" latinLnBrk="1" hangingPunct="1"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1" name="텍스트 개체 틀 25"/>
          <p:cNvSpPr>
            <a:spLocks noGrp="1"/>
          </p:cNvSpPr>
          <p:nvPr>
            <p:ph type="body" sz="quarter" idx="13"/>
          </p:nvPr>
        </p:nvSpPr>
        <p:spPr>
          <a:xfrm>
            <a:off x="8829407" y="248998"/>
            <a:ext cx="3101883" cy="227674"/>
          </a:xfrm>
          <a:prstGeom prst="rect">
            <a:avLst/>
          </a:prstGeom>
        </p:spPr>
        <p:txBody>
          <a:bodyPr/>
          <a:lstStyle>
            <a:lvl1pPr marL="0" algn="r" defTabSz="914400" rtl="0" eaLnBrk="1" latinLnBrk="1" hangingPunct="1">
              <a:spcBef>
                <a:spcPct val="0"/>
              </a:spcBef>
              <a:buFontTx/>
              <a:buNone/>
              <a:defRPr lang="ko-KR" altLang="en-US" sz="1400" b="0" kern="1200" spc="-15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0" lvl="0" algn="l" defTabSz="914400" rtl="0" eaLnBrk="1" latinLnBrk="1" hangingPunct="1">
              <a:spcBef>
                <a:spcPct val="0"/>
              </a:spcBef>
              <a:buNone/>
              <a:defRPr/>
            </a:pPr>
            <a:endParaRPr lang="ko-KR" altLang="en-US" dirty="0"/>
          </a:p>
        </p:txBody>
      </p:sp>
      <p:cxnSp>
        <p:nvCxnSpPr>
          <p:cNvPr id="35" name="직선 연결선 34"/>
          <p:cNvCxnSpPr/>
          <p:nvPr userDrawn="1"/>
        </p:nvCxnSpPr>
        <p:spPr>
          <a:xfrm>
            <a:off x="246185" y="6524625"/>
            <a:ext cx="1169963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그림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188" y="6597353"/>
            <a:ext cx="1595077" cy="125367"/>
          </a:xfrm>
          <a:prstGeom prst="rect">
            <a:avLst/>
          </a:prstGeom>
        </p:spPr>
      </p:pic>
      <p:sp>
        <p:nvSpPr>
          <p:cNvPr id="37" name="TextBox 15"/>
          <p:cNvSpPr txBox="1"/>
          <p:nvPr userDrawn="1"/>
        </p:nvSpPr>
        <p:spPr bwMode="gray">
          <a:xfrm>
            <a:off x="129241" y="6525345"/>
            <a:ext cx="1388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아리따-돋움_TTF_SemiBold" panose="02020603020101020101" pitchFamily="18" charset="-127"/>
                <a:ea typeface="아리따-돋움_TTF_SemiBold" panose="02020603020101020101" pitchFamily="18" charset="-127"/>
              </a:rPr>
              <a:t>Grow Together</a:t>
            </a:r>
            <a:endParaRPr lang="ko-KR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아리따-돋움_TTF_SemiBold" panose="02020603020101020101" pitchFamily="18" charset="-127"/>
              <a:ea typeface="아리따-돋움_TTF_SemiBold" panose="02020603020101020101" pitchFamily="18" charset="-127"/>
            </a:endParaRPr>
          </a:p>
        </p:txBody>
      </p:sp>
      <p:cxnSp>
        <p:nvCxnSpPr>
          <p:cNvPr id="38" name="직선 연결선 11"/>
          <p:cNvCxnSpPr/>
          <p:nvPr userDrawn="1"/>
        </p:nvCxnSpPr>
        <p:spPr>
          <a:xfrm>
            <a:off x="291124" y="0"/>
            <a:ext cx="11609754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모서리가 둥근 직사각형 12"/>
          <p:cNvSpPr/>
          <p:nvPr userDrawn="1"/>
        </p:nvSpPr>
        <p:spPr>
          <a:xfrm>
            <a:off x="7887262" y="-3002"/>
            <a:ext cx="1152128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Winning Brands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0" name="모서리가 둥근 직사각형 13"/>
          <p:cNvSpPr/>
          <p:nvPr userDrawn="1"/>
        </p:nvSpPr>
        <p:spPr>
          <a:xfrm>
            <a:off x="9105975" y="-3002"/>
            <a:ext cx="1720065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Digital Transformation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1" name="모서리가 둥근 직사각형 17"/>
          <p:cNvSpPr/>
          <p:nvPr userDrawn="1"/>
        </p:nvSpPr>
        <p:spPr>
          <a:xfrm>
            <a:off x="10881763" y="-3002"/>
            <a:ext cx="1013954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Restructuring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2" name="제목 18"/>
          <p:cNvSpPr txBox="1">
            <a:spLocks/>
          </p:cNvSpPr>
          <p:nvPr userDrawn="1"/>
        </p:nvSpPr>
        <p:spPr>
          <a:xfrm>
            <a:off x="245117" y="38654"/>
            <a:ext cx="8596647" cy="21034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  <a:sym typeface="아리따-돋움(OTF)-Medium"/>
              </a:defRPr>
            </a:lvl1pPr>
          </a:lstStyle>
          <a:p>
            <a:pPr>
              <a:defRPr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51880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C6A52D-5849-9A42-4613-E70C86547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F2E7EF-42E2-40F9-3BB7-5A9B8843D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FE9044-3F99-D355-8958-AE3F66E69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74A752-0CC7-1434-DDC7-9DB44A75F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8FCBB65-1E09-F45E-CC32-26AB220AA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9491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DFFBEE-3ADB-F093-330B-29B97D3C1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9418571-D8F9-BC13-C75D-158F89EA20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1A5A03-6C2A-2EFE-0AA3-1A9FC33D3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703EF1-4309-167E-FB44-A7E551452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279E27-A07F-8CF3-CF0C-94B4F130E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726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40C4C4-80BA-12B5-1194-EF2B1D2C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EA62F3-F205-DFC2-D945-6103747920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B482AAE-521B-F2D8-46B7-C167E6C60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7CC7169-F201-32CC-5713-C11DB65D1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08FECC2-4971-5993-2A7E-F96392107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2550E12-49DA-7746-6727-F4D6AE83E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79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A52F1C-B029-A42A-C196-38E4CCCDA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CCE1BB6-F3D1-115D-86BD-824A4A241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0E7D233-017C-4684-266A-07D0735B9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1FD7725-1516-5F63-5131-9059E622B7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2B63EDF-2220-446D-FC27-32B6A951BB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0C53EB1-FA96-4396-C483-A317EB180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85B9100-5ADF-A26C-5240-17641B18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43C3B9B-B1FF-92A3-12A5-8C4B5F69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9266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1DF0E0-4B70-9525-6DCB-DAA073B99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509D8A7-072B-6524-F8E3-3FD70B7BA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76BE4FF-CCA1-D50B-06FB-BB2924034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2559A99-3AD4-4C29-F6ED-EB0325996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791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BF11613-5925-2C42-2A04-EE3B5386A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920E13B-0F24-8E1B-A37E-449C5E8BE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3F5CA17-4382-726E-9740-45B85480B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104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AF676C-C63B-4E65-0020-CAC84C690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D5E8F51-F72B-47AE-780A-B9B34F5E1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77B1C0-DC16-8D76-7AD4-AEF66A259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4AA9F90-E7EE-8E34-88FA-2FF369515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B8AB0E6-E5EA-2FD2-5D9C-9953F732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B79D273-D350-AC6D-4432-DF70C10F8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563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E80CD7-F9EC-F543-6018-0A2FE0405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5539304-95F9-46AA-3D88-9DC800AFD1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14B5535-E34A-96E9-544F-3938D45A5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7DCEA01-EFFB-EE36-18E1-8FACD8886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027DE67-4CB8-FB73-F30F-49003EB33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B104A7F-CAB6-C34C-0C9C-2FC7E11E8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871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29E4FD4-E2D9-E45F-A5E2-DF776465D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C6D235D-5CA1-E48D-4827-5BCC3CFDB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87FDCD4-EACB-80A0-EB99-4916A30A4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BEAB39-9FF4-4115-90A3-E6A37F19BFA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7F27D25-D048-6F33-B8D0-AE2A6AD34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F6C052-FB4D-A5F6-E317-B14218F21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563C1D-C408-43FC-8DCE-77654B9BD7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644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39D104-924C-7330-EE03-169492649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err="1"/>
              <a:t>MM_Incoming</a:t>
            </a:r>
            <a:r>
              <a:rPr lang="en-US" altLang="ko-KR" dirty="0"/>
              <a:t> Invoice-Subsequent Settlement (MIRO) manual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9669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1377731" y="937106"/>
            <a:ext cx="4989124" cy="543834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7280678" y="942606"/>
            <a:ext cx="3567851" cy="54307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150" b="1" dirty="0">
                <a:solidFill>
                  <a:schemeClr val="tx1"/>
                </a:solidFill>
                <a:latin typeface="+mn-ea"/>
              </a:rPr>
              <a:t>/</a:t>
            </a:r>
            <a:endParaRPr lang="en-US" altLang="ko-KR" sz="11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" name="제목 2"/>
          <p:cNvSpPr>
            <a:spLocks noGrp="1"/>
          </p:cNvSpPr>
          <p:nvPr>
            <p:ph type="title"/>
          </p:nvPr>
        </p:nvSpPr>
        <p:spPr>
          <a:xfrm>
            <a:off x="1343472" y="109603"/>
            <a:ext cx="7272808" cy="34166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Enter Incoming Invoice (Subsequent Settlement) (T-code: </a:t>
            </a:r>
            <a:r>
              <a:rPr lang="en-US" altLang="ko-KR" dirty="0">
                <a:latin typeface="+mn-ea"/>
              </a:rPr>
              <a:t>MIRO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377731" y="666096"/>
            <a:ext cx="4989124" cy="27651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>
                <a:solidFill>
                  <a:schemeClr val="tx1"/>
                </a:solidFill>
              </a:rPr>
              <a:t>Screen</a:t>
            </a:r>
            <a:endParaRPr lang="ko-KR" altLang="en-US" sz="13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440405" y="666096"/>
            <a:ext cx="4408124" cy="27651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>
                <a:solidFill>
                  <a:schemeClr val="tx1"/>
                </a:solidFill>
              </a:rPr>
              <a:t>Explanation</a:t>
            </a:r>
            <a:endParaRPr lang="ko-KR" altLang="en-US" sz="1300" b="1" dirty="0">
              <a:solidFill>
                <a:schemeClr val="tx1"/>
              </a:solidFill>
            </a:endParaRPr>
          </a:p>
        </p:txBody>
      </p:sp>
      <p:sp>
        <p:nvSpPr>
          <p:cNvPr id="14" name="제목 2"/>
          <p:cNvSpPr txBox="1">
            <a:spLocks/>
          </p:cNvSpPr>
          <p:nvPr/>
        </p:nvSpPr>
        <p:spPr>
          <a:xfrm>
            <a:off x="7214192" y="260648"/>
            <a:ext cx="3633985" cy="21602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algn="r"/>
            <a:r>
              <a:rPr lang="en-US" altLang="ko-K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6.7.1.10 Subsequent Settlement-TNA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6440405" y="942606"/>
            <a:ext cx="4408124" cy="54307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700"/>
              </a:lnSpc>
            </a:pP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[Entry of Subsequent Settlement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Document] 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A transaction to processes a large number of subsequent settlement documents by referring to the PO</a:t>
            </a:r>
          </a:p>
          <a:p>
            <a:pPr>
              <a:lnSpc>
                <a:spcPts val="1700"/>
              </a:lnSpc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- The reference PO of subsequent settlement can be processed after the IV document.</a:t>
            </a:r>
          </a:p>
          <a:p>
            <a:pPr>
              <a:lnSpc>
                <a:spcPts val="1700"/>
              </a:lnSpc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- For local PO, it is applied retroactively, and for overseas PO, it is used when settling incidental charges.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Open the dropdown list in the transaction and select “3 Subsequent Debit” or “4 Subsequent Credit.”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Refer to the invoice received, input the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Invoice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date and Posting Date.</a:t>
            </a: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Click the  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   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button to input the reference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PO number and the           button to get the PO information.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- In List of GR Document (ZMM40020),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copy and paste the Purchase Doc. and item numbers to be invoiced.</a:t>
            </a: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endParaRPr lang="en-US" altLang="ko-KR" sz="11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3"/>
          <a:srcRect t="24299" r="19203"/>
          <a:stretch/>
        </p:blipFill>
        <p:spPr>
          <a:xfrm>
            <a:off x="1559496" y="1177177"/>
            <a:ext cx="4680520" cy="2840215"/>
          </a:xfrm>
          <a:prstGeom prst="rect">
            <a:avLst/>
          </a:prstGeom>
        </p:spPr>
      </p:pic>
      <p:sp>
        <p:nvSpPr>
          <p:cNvPr id="25" name="Rectangle 10"/>
          <p:cNvSpPr/>
          <p:nvPr/>
        </p:nvSpPr>
        <p:spPr>
          <a:xfrm>
            <a:off x="1584897" y="1525061"/>
            <a:ext cx="2345311" cy="1956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Rectangle 12"/>
          <p:cNvSpPr/>
          <p:nvPr/>
        </p:nvSpPr>
        <p:spPr>
          <a:xfrm>
            <a:off x="1403130" y="1545062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endParaRPr lang="ko-KR" altLang="en-US" sz="1200" dirty="0"/>
          </a:p>
        </p:txBody>
      </p:sp>
      <p:sp>
        <p:nvSpPr>
          <p:cNvPr id="27" name="Rectangle 10"/>
          <p:cNvSpPr/>
          <p:nvPr/>
        </p:nvSpPr>
        <p:spPr>
          <a:xfrm>
            <a:off x="1576513" y="2068607"/>
            <a:ext cx="1346370" cy="26459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직사각형 27"/>
          <p:cNvSpPr/>
          <p:nvPr/>
        </p:nvSpPr>
        <p:spPr>
          <a:xfrm>
            <a:off x="1487488" y="4330452"/>
            <a:ext cx="9282591" cy="20023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4"/>
          <a:srcRect r="8065" b="2519"/>
          <a:stretch/>
        </p:blipFill>
        <p:spPr>
          <a:xfrm>
            <a:off x="6089232" y="4662817"/>
            <a:ext cx="4615281" cy="1092343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1036" y="4383112"/>
            <a:ext cx="4286626" cy="1845113"/>
          </a:xfrm>
          <a:prstGeom prst="rect">
            <a:avLst/>
          </a:prstGeom>
        </p:spPr>
      </p:pic>
      <p:cxnSp>
        <p:nvCxnSpPr>
          <p:cNvPr id="31" name="꺾인 연결선 30"/>
          <p:cNvCxnSpPr>
            <a:stCxn id="32" idx="0"/>
            <a:endCxn id="33" idx="3"/>
          </p:cNvCxnSpPr>
          <p:nvPr/>
        </p:nvCxnSpPr>
        <p:spPr>
          <a:xfrm rot="16200000" flipV="1">
            <a:off x="6088516" y="1387376"/>
            <a:ext cx="365768" cy="7480971"/>
          </a:xfrm>
          <a:prstGeom prst="bentConnector2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0"/>
          <p:cNvSpPr/>
          <p:nvPr/>
        </p:nvSpPr>
        <p:spPr>
          <a:xfrm>
            <a:off x="9540655" y="5310746"/>
            <a:ext cx="942461" cy="4185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Rectangle 10"/>
          <p:cNvSpPr/>
          <p:nvPr/>
        </p:nvSpPr>
        <p:spPr>
          <a:xfrm>
            <a:off x="1588454" y="4815608"/>
            <a:ext cx="942461" cy="2587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Rectangle 10"/>
          <p:cNvSpPr/>
          <p:nvPr/>
        </p:nvSpPr>
        <p:spPr>
          <a:xfrm>
            <a:off x="5251515" y="6087624"/>
            <a:ext cx="428980" cy="1554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35" name="꺾인 연결선 34"/>
          <p:cNvCxnSpPr>
            <a:stCxn id="33" idx="2"/>
            <a:endCxn id="34" idx="1"/>
          </p:cNvCxnSpPr>
          <p:nvPr/>
        </p:nvCxnSpPr>
        <p:spPr>
          <a:xfrm rot="16200000" flipH="1">
            <a:off x="3110111" y="4023920"/>
            <a:ext cx="1090979" cy="3191831"/>
          </a:xfrm>
          <a:prstGeom prst="bentConnector2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10"/>
          <p:cNvSpPr/>
          <p:nvPr/>
        </p:nvSpPr>
        <p:spPr>
          <a:xfrm>
            <a:off x="4265228" y="3433975"/>
            <a:ext cx="242074" cy="15005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39" name="꺾인 연결선 38"/>
          <p:cNvCxnSpPr>
            <a:stCxn id="37" idx="2"/>
            <a:endCxn id="30" idx="0"/>
          </p:cNvCxnSpPr>
          <p:nvPr/>
        </p:nvCxnSpPr>
        <p:spPr>
          <a:xfrm rot="5400000">
            <a:off x="3645765" y="3642611"/>
            <a:ext cx="799084" cy="681916"/>
          </a:xfrm>
          <a:prstGeom prst="bentConnector3">
            <a:avLst>
              <a:gd name="adj1" fmla="val 50000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12"/>
          <p:cNvSpPr/>
          <p:nvPr/>
        </p:nvSpPr>
        <p:spPr>
          <a:xfrm>
            <a:off x="4265228" y="3265439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endParaRPr lang="ko-KR" altLang="en-US" sz="1200" dirty="0"/>
          </a:p>
        </p:txBody>
      </p:sp>
      <p:sp>
        <p:nvSpPr>
          <p:cNvPr id="41" name="Rectangle 12"/>
          <p:cNvSpPr/>
          <p:nvPr/>
        </p:nvSpPr>
        <p:spPr>
          <a:xfrm>
            <a:off x="6083333" y="4383502"/>
            <a:ext cx="1907642" cy="27105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</a:rPr>
              <a:t>ZMM40020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42" name="Rectangle 12"/>
          <p:cNvSpPr/>
          <p:nvPr/>
        </p:nvSpPr>
        <p:spPr>
          <a:xfrm>
            <a:off x="1397892" y="2066919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  <p:pic>
        <p:nvPicPr>
          <p:cNvPr id="43" name="그림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6788" y="3362342"/>
            <a:ext cx="241381" cy="138666"/>
          </a:xfrm>
          <a:prstGeom prst="rect">
            <a:avLst/>
          </a:prstGeom>
        </p:spPr>
      </p:pic>
      <p:pic>
        <p:nvPicPr>
          <p:cNvPr id="44" name="그림 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5258" y="3543005"/>
            <a:ext cx="454765" cy="16727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9868" y="1569264"/>
            <a:ext cx="1484036" cy="13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6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1377730" y="951926"/>
            <a:ext cx="6254970" cy="543834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rcRect b="21427"/>
          <a:stretch/>
        </p:blipFill>
        <p:spPr>
          <a:xfrm>
            <a:off x="1441231" y="4535286"/>
            <a:ext cx="6083055" cy="1829568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7708900" y="942606"/>
            <a:ext cx="3139628" cy="54307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700"/>
              </a:lnSpc>
            </a:pP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[Entry of Subsequent Settlement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Document] 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A transaction to processes a large number of subsequent settlement documents by referring to the PO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- The reference PO of subsequent settlement can be processed after the IV document.</a:t>
            </a:r>
          </a:p>
          <a:p>
            <a:pPr>
              <a:lnSpc>
                <a:spcPts val="1700"/>
              </a:lnSpc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- For local PO, it is applied retroactively, and for overseas PO, it is used when settling incidental charges.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Only GR quantity is auto-suggested from the referenced PO information.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- The amount of subsequent settlement is entered directly.</a:t>
            </a: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The total sum of the selected line items is auto-suggested as the Balance in the upper right corner. </a:t>
            </a: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To match the debit/credit amount, copy and paste the balance into the header amount. </a:t>
            </a: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Balance status changes from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     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to       or      . </a:t>
            </a: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Reference &amp; Text (optional) 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- Provide summary if necessary.</a:t>
            </a: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endParaRPr lang="en-US" altLang="ko-KR" sz="1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377730" y="666097"/>
            <a:ext cx="6254970" cy="27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>
                <a:solidFill>
                  <a:schemeClr val="tx1"/>
                </a:solidFill>
              </a:rPr>
              <a:t>Screen</a:t>
            </a:r>
            <a:endParaRPr lang="ko-KR" altLang="en-US" sz="13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708900" y="666097"/>
            <a:ext cx="3139628" cy="27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>
                <a:solidFill>
                  <a:schemeClr val="tx1"/>
                </a:solidFill>
              </a:rPr>
              <a:t>Explanation</a:t>
            </a:r>
            <a:endParaRPr lang="ko-KR" altLang="en-US" sz="1300" b="1" dirty="0">
              <a:solidFill>
                <a:schemeClr val="tx1"/>
              </a:solidFill>
            </a:endParaRPr>
          </a:p>
        </p:txBody>
      </p:sp>
      <p:sp>
        <p:nvSpPr>
          <p:cNvPr id="33" name="제목 2"/>
          <p:cNvSpPr>
            <a:spLocks noGrp="1"/>
          </p:cNvSpPr>
          <p:nvPr>
            <p:ph type="title"/>
          </p:nvPr>
        </p:nvSpPr>
        <p:spPr>
          <a:xfrm>
            <a:off x="1343472" y="109603"/>
            <a:ext cx="7272808" cy="34166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Enter Incoming Invoice (Subsequent Settlement) (T-code: </a:t>
            </a:r>
            <a:r>
              <a:rPr lang="en-US" altLang="ko-KR" dirty="0">
                <a:latin typeface="+mn-ea"/>
              </a:rPr>
              <a:t>MIRO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제목 2"/>
          <p:cNvSpPr txBox="1">
            <a:spLocks/>
          </p:cNvSpPr>
          <p:nvPr/>
        </p:nvSpPr>
        <p:spPr>
          <a:xfrm>
            <a:off x="7214192" y="260648"/>
            <a:ext cx="3633985" cy="21602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algn="r"/>
            <a:r>
              <a:rPr lang="en-US" altLang="ko-K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6.7.1.10 Subsequent Settlement-TNA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127" y="947810"/>
            <a:ext cx="6098158" cy="3568146"/>
          </a:xfrm>
          <a:prstGeom prst="rect">
            <a:avLst/>
          </a:prstGeom>
        </p:spPr>
      </p:pic>
      <p:sp>
        <p:nvSpPr>
          <p:cNvPr id="36" name="Rectangle 10"/>
          <p:cNvSpPr/>
          <p:nvPr/>
        </p:nvSpPr>
        <p:spPr>
          <a:xfrm>
            <a:off x="1625601" y="4007140"/>
            <a:ext cx="3657601" cy="5343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Rectangle 12"/>
          <p:cNvSpPr/>
          <p:nvPr/>
        </p:nvSpPr>
        <p:spPr>
          <a:xfrm>
            <a:off x="1441230" y="3993323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endParaRPr lang="ko-KR" altLang="en-US" sz="1200" dirty="0"/>
          </a:p>
        </p:txBody>
      </p:sp>
      <p:sp>
        <p:nvSpPr>
          <p:cNvPr id="45" name="Rectangle 10"/>
          <p:cNvSpPr/>
          <p:nvPr/>
        </p:nvSpPr>
        <p:spPr>
          <a:xfrm>
            <a:off x="2010509" y="4037334"/>
            <a:ext cx="949569" cy="4717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Rectangle 12"/>
          <p:cNvSpPr/>
          <p:nvPr/>
        </p:nvSpPr>
        <p:spPr>
          <a:xfrm>
            <a:off x="2277001" y="3720432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  <p:cxnSp>
        <p:nvCxnSpPr>
          <p:cNvPr id="48" name="꺾인 연결선 47"/>
          <p:cNvCxnSpPr>
            <a:stCxn id="45" idx="0"/>
            <a:endCxn id="50" idx="1"/>
          </p:cNvCxnSpPr>
          <p:nvPr/>
        </p:nvCxnSpPr>
        <p:spPr>
          <a:xfrm rot="5400000" flipH="1" flipV="1">
            <a:off x="2705745" y="1309435"/>
            <a:ext cx="2507448" cy="2948353"/>
          </a:xfrm>
          <a:prstGeom prst="bentConnector2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10"/>
          <p:cNvSpPr/>
          <p:nvPr/>
        </p:nvSpPr>
        <p:spPr>
          <a:xfrm>
            <a:off x="5433647" y="1406770"/>
            <a:ext cx="2090639" cy="2462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2" name="꺾인 연결선 51"/>
          <p:cNvCxnSpPr>
            <a:stCxn id="50" idx="2"/>
            <a:endCxn id="54" idx="3"/>
          </p:cNvCxnSpPr>
          <p:nvPr/>
        </p:nvCxnSpPr>
        <p:spPr>
          <a:xfrm rot="5400000">
            <a:off x="3004013" y="2476575"/>
            <a:ext cx="4333682" cy="2686539"/>
          </a:xfrm>
          <a:prstGeom prst="bentConnector2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10"/>
          <p:cNvSpPr/>
          <p:nvPr/>
        </p:nvSpPr>
        <p:spPr>
          <a:xfrm>
            <a:off x="1436076" y="5903455"/>
            <a:ext cx="2391509" cy="1664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0" name="Rectangle 10"/>
          <p:cNvSpPr/>
          <p:nvPr/>
        </p:nvSpPr>
        <p:spPr>
          <a:xfrm>
            <a:off x="5433647" y="4982524"/>
            <a:ext cx="726831" cy="2225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61" name="꺾인 연결선 60"/>
          <p:cNvCxnSpPr>
            <a:stCxn id="54" idx="0"/>
            <a:endCxn id="60" idx="1"/>
          </p:cNvCxnSpPr>
          <p:nvPr/>
        </p:nvCxnSpPr>
        <p:spPr>
          <a:xfrm rot="5400000" flipH="1" flipV="1">
            <a:off x="3627903" y="4097712"/>
            <a:ext cx="809670" cy="2801816"/>
          </a:xfrm>
          <a:prstGeom prst="bentConnector2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12"/>
          <p:cNvSpPr/>
          <p:nvPr/>
        </p:nvSpPr>
        <p:spPr>
          <a:xfrm>
            <a:off x="1429822" y="5753427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endParaRPr lang="ko-KR" altLang="en-US" sz="1200" dirty="0"/>
          </a:p>
        </p:txBody>
      </p:sp>
      <p:sp>
        <p:nvSpPr>
          <p:cNvPr id="66" name="Rectangle 12"/>
          <p:cNvSpPr/>
          <p:nvPr/>
        </p:nvSpPr>
        <p:spPr>
          <a:xfrm>
            <a:off x="5433646" y="4817621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endParaRPr lang="ko-KR" altLang="en-US" sz="1200" dirty="0"/>
          </a:p>
        </p:txBody>
      </p:sp>
      <p:pic>
        <p:nvPicPr>
          <p:cNvPr id="68" name="그림 67"/>
          <p:cNvPicPr>
            <a:picLocks noChangeAspect="1"/>
          </p:cNvPicPr>
          <p:nvPr/>
        </p:nvPicPr>
        <p:blipFill rotWithShape="1">
          <a:blip r:embed="rId5"/>
          <a:srcRect l="9312" t="14980" r="6879" b="10120"/>
          <a:stretch/>
        </p:blipFill>
        <p:spPr>
          <a:xfrm>
            <a:off x="9872474" y="5231008"/>
            <a:ext cx="255975" cy="142209"/>
          </a:xfrm>
          <a:prstGeom prst="rect">
            <a:avLst/>
          </a:prstGeom>
        </p:spPr>
      </p:pic>
      <p:pic>
        <p:nvPicPr>
          <p:cNvPr id="69" name="그림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8644" y="5236044"/>
            <a:ext cx="243861" cy="137172"/>
          </a:xfrm>
          <a:prstGeom prst="rect">
            <a:avLst/>
          </a:prstGeom>
        </p:spPr>
      </p:pic>
      <p:sp>
        <p:nvSpPr>
          <p:cNvPr id="71" name="Rectangle 10"/>
          <p:cNvSpPr/>
          <p:nvPr/>
        </p:nvSpPr>
        <p:spPr>
          <a:xfrm>
            <a:off x="3464168" y="5585196"/>
            <a:ext cx="1623720" cy="1916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2" name="Rectangle 10"/>
          <p:cNvSpPr/>
          <p:nvPr/>
        </p:nvSpPr>
        <p:spPr>
          <a:xfrm>
            <a:off x="1441230" y="6183233"/>
            <a:ext cx="3646658" cy="20703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3" name="Rectangle 12"/>
          <p:cNvSpPr/>
          <p:nvPr/>
        </p:nvSpPr>
        <p:spPr>
          <a:xfrm>
            <a:off x="3295256" y="5579234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5</a:t>
            </a:r>
            <a:endParaRPr lang="ko-KR" altLang="en-US" sz="1200" dirty="0"/>
          </a:p>
        </p:txBody>
      </p:sp>
      <p:sp>
        <p:nvSpPr>
          <p:cNvPr id="74" name="Rectangle 12"/>
          <p:cNvSpPr/>
          <p:nvPr/>
        </p:nvSpPr>
        <p:spPr>
          <a:xfrm>
            <a:off x="1267921" y="6204353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5</a:t>
            </a:r>
            <a:endParaRPr lang="ko-KR" altLang="en-US" sz="1200" dirty="0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7"/>
          <a:srcRect l="13799" t="12220"/>
          <a:stretch/>
        </p:blipFill>
        <p:spPr>
          <a:xfrm>
            <a:off x="8195737" y="5426318"/>
            <a:ext cx="248094" cy="15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00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1377730" y="951926"/>
            <a:ext cx="6254970" cy="543834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7708900" y="942606"/>
            <a:ext cx="3139276" cy="54476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700"/>
              </a:lnSpc>
            </a:pPr>
            <a:r>
              <a:rPr lang="en-US" altLang="ko-KR" sz="900" b="1" dirty="0">
                <a:solidFill>
                  <a:schemeClr val="tx1"/>
                </a:solidFill>
                <a:latin typeface="+mn-ea"/>
              </a:rPr>
              <a:t>[Entry of Subsequent Settlement Document] </a:t>
            </a:r>
            <a:br>
              <a:rPr lang="en-US" altLang="ko-KR" sz="900" b="1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 transaction to processes a large number of subsequent settlement documents by referring to the PO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 - The reference PO of subsequent settlement can be processed after the IV document.</a:t>
            </a:r>
          </a:p>
          <a:p>
            <a:pPr>
              <a:lnSpc>
                <a:spcPts val="1700"/>
              </a:lnSpc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 - For local PO, it is applied retroactively, and for overseas PO, it is used when settling incidental charges.</a:t>
            </a:r>
          </a:p>
          <a:p>
            <a:pPr marL="228600" indent="-228600">
              <a:lnSpc>
                <a:spcPts val="1400"/>
              </a:lnSpc>
              <a:buFont typeface="+mj-lt"/>
              <a:buAutoNum type="arabicPeriod"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Payment 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1) Payment Terms (mandatory): The payment term in the vendor master is auto-suggested. Change if needed.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2) Partner Bank Type (mandatory for Firm Banking)</a:t>
            </a:r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Details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1) Unplanned Delivery Costs (optional) 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 - It is used to reflect incidental charges on the overall PO.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 - Auto-split in proportion to the amount of the PO line item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 - Auto-reflected in the total balance if entered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2) Invoicing Party (mandatory)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 - The PO vendor is auto-suggested but can be changed if the payee is different from the PO vendor.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3) Header Text (mandatory)</a:t>
            </a:r>
            <a:br>
              <a:rPr lang="en-US" altLang="ko-KR" sz="900" dirty="0">
                <a:solidFill>
                  <a:schemeClr val="tx1"/>
                </a:solidFill>
                <a:latin typeface="+mn-ea"/>
              </a:rPr>
            </a:b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 - Provide summary.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377730" y="666097"/>
            <a:ext cx="6254970" cy="27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>
                <a:solidFill>
                  <a:schemeClr val="tx1"/>
                </a:solidFill>
              </a:rPr>
              <a:t>Screen</a:t>
            </a:r>
            <a:endParaRPr lang="ko-KR" altLang="en-US" sz="13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708900" y="666097"/>
            <a:ext cx="3139628" cy="27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>
                <a:solidFill>
                  <a:schemeClr val="tx1"/>
                </a:solidFill>
              </a:rPr>
              <a:t>Explanation</a:t>
            </a:r>
            <a:endParaRPr lang="ko-KR" altLang="en-US" sz="1300" b="1" dirty="0">
              <a:solidFill>
                <a:schemeClr val="tx1"/>
              </a:solidFill>
            </a:endParaRPr>
          </a:p>
        </p:txBody>
      </p:sp>
      <p:sp>
        <p:nvSpPr>
          <p:cNvPr id="29" name="제목 2"/>
          <p:cNvSpPr>
            <a:spLocks noGrp="1"/>
          </p:cNvSpPr>
          <p:nvPr>
            <p:ph type="title"/>
          </p:nvPr>
        </p:nvSpPr>
        <p:spPr>
          <a:xfrm>
            <a:off x="1343472" y="109603"/>
            <a:ext cx="7272808" cy="34166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Enter Incoming Invoice (Subsequent Settlement) (T-code: </a:t>
            </a:r>
            <a:r>
              <a:rPr lang="en-US" altLang="ko-KR" dirty="0">
                <a:latin typeface="+mn-ea"/>
              </a:rPr>
              <a:t>MIRO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제목 2"/>
          <p:cNvSpPr txBox="1">
            <a:spLocks/>
          </p:cNvSpPr>
          <p:nvPr/>
        </p:nvSpPr>
        <p:spPr>
          <a:xfrm>
            <a:off x="7214192" y="260648"/>
            <a:ext cx="3633985" cy="21602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algn="r"/>
            <a:r>
              <a:rPr lang="en-US" altLang="ko-K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6.7.1.10 Subsequent Settlement-TNA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1410413" y="1104482"/>
            <a:ext cx="6143424" cy="2327140"/>
            <a:chOff x="267413" y="1104482"/>
            <a:chExt cx="6143424" cy="232714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7413" y="1104482"/>
              <a:ext cx="6143424" cy="2327140"/>
            </a:xfrm>
            <a:prstGeom prst="rect">
              <a:avLst/>
            </a:prstGeom>
          </p:spPr>
        </p:pic>
        <p:pic>
          <p:nvPicPr>
            <p:cNvPr id="44" name="그림 4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7943" y="1616594"/>
              <a:ext cx="1782563" cy="159975"/>
            </a:xfrm>
            <a:prstGeom prst="rect">
              <a:avLst/>
            </a:prstGeom>
          </p:spPr>
        </p:pic>
      </p:grpSp>
      <p:grpSp>
        <p:nvGrpSpPr>
          <p:cNvPr id="5" name="그룹 4"/>
          <p:cNvGrpSpPr/>
          <p:nvPr/>
        </p:nvGrpSpPr>
        <p:grpSpPr>
          <a:xfrm>
            <a:off x="1410414" y="3595688"/>
            <a:ext cx="6144400" cy="2247676"/>
            <a:chOff x="267414" y="3595688"/>
            <a:chExt cx="6144400" cy="2247676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7414" y="3595688"/>
              <a:ext cx="6144400" cy="2247676"/>
            </a:xfrm>
            <a:prstGeom prst="rect">
              <a:avLst/>
            </a:prstGeom>
          </p:spPr>
        </p:pic>
        <p:pic>
          <p:nvPicPr>
            <p:cNvPr id="45" name="그림 4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7943" y="4089754"/>
              <a:ext cx="1782563" cy="159975"/>
            </a:xfrm>
            <a:prstGeom prst="rect">
              <a:avLst/>
            </a:prstGeom>
          </p:spPr>
        </p:pic>
      </p:grpSp>
      <p:sp>
        <p:nvSpPr>
          <p:cNvPr id="36" name="Rectangle 10"/>
          <p:cNvSpPr/>
          <p:nvPr/>
        </p:nvSpPr>
        <p:spPr>
          <a:xfrm>
            <a:off x="2047632" y="1902849"/>
            <a:ext cx="631092" cy="19558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Rectangle 12"/>
          <p:cNvSpPr/>
          <p:nvPr/>
        </p:nvSpPr>
        <p:spPr>
          <a:xfrm>
            <a:off x="1863261" y="1889031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endParaRPr lang="ko-KR" altLang="en-US" sz="1200" dirty="0"/>
          </a:p>
        </p:txBody>
      </p:sp>
      <p:sp>
        <p:nvSpPr>
          <p:cNvPr id="26" name="Rectangle 10"/>
          <p:cNvSpPr/>
          <p:nvPr/>
        </p:nvSpPr>
        <p:spPr>
          <a:xfrm>
            <a:off x="1456328" y="3069625"/>
            <a:ext cx="958495" cy="19364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Rectangle 10"/>
          <p:cNvSpPr/>
          <p:nvPr/>
        </p:nvSpPr>
        <p:spPr>
          <a:xfrm>
            <a:off x="3265971" y="2181984"/>
            <a:ext cx="939609" cy="19558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Rectangle 12"/>
          <p:cNvSpPr/>
          <p:nvPr/>
        </p:nvSpPr>
        <p:spPr>
          <a:xfrm>
            <a:off x="3082765" y="2191539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dirty="0"/>
              <a:t>1)</a:t>
            </a:r>
            <a:endParaRPr lang="ko-KR" altLang="en-US" sz="1200" dirty="0"/>
          </a:p>
        </p:txBody>
      </p:sp>
      <p:sp>
        <p:nvSpPr>
          <p:cNvPr id="30" name="Rectangle 12"/>
          <p:cNvSpPr/>
          <p:nvPr/>
        </p:nvSpPr>
        <p:spPr>
          <a:xfrm>
            <a:off x="1456327" y="2917294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dirty="0"/>
              <a:t>2)</a:t>
            </a:r>
            <a:endParaRPr lang="ko-KR" altLang="en-US" sz="1200" dirty="0"/>
          </a:p>
        </p:txBody>
      </p:sp>
      <p:sp>
        <p:nvSpPr>
          <p:cNvPr id="31" name="Rectangle 10"/>
          <p:cNvSpPr/>
          <p:nvPr/>
        </p:nvSpPr>
        <p:spPr>
          <a:xfrm>
            <a:off x="2618017" y="4349371"/>
            <a:ext cx="477634" cy="19558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Rectangle 12"/>
          <p:cNvSpPr/>
          <p:nvPr/>
        </p:nvSpPr>
        <p:spPr>
          <a:xfrm>
            <a:off x="2435315" y="4335553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  <p:sp>
        <p:nvSpPr>
          <p:cNvPr id="33" name="Rectangle 10"/>
          <p:cNvSpPr/>
          <p:nvPr/>
        </p:nvSpPr>
        <p:spPr>
          <a:xfrm>
            <a:off x="1458039" y="4680899"/>
            <a:ext cx="1961437" cy="1717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Rectangle 12"/>
          <p:cNvSpPr/>
          <p:nvPr/>
        </p:nvSpPr>
        <p:spPr>
          <a:xfrm>
            <a:off x="1456327" y="4556239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dirty="0"/>
              <a:t>1)</a:t>
            </a:r>
            <a:endParaRPr lang="ko-KR" altLang="en-US" sz="1200" dirty="0"/>
          </a:p>
        </p:txBody>
      </p:sp>
      <p:sp>
        <p:nvSpPr>
          <p:cNvPr id="35" name="Rectangle 10"/>
          <p:cNvSpPr/>
          <p:nvPr/>
        </p:nvSpPr>
        <p:spPr>
          <a:xfrm>
            <a:off x="1458039" y="5407919"/>
            <a:ext cx="2466262" cy="1839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Rectangle 12"/>
          <p:cNvSpPr/>
          <p:nvPr/>
        </p:nvSpPr>
        <p:spPr>
          <a:xfrm>
            <a:off x="1456327" y="5242689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dirty="0"/>
              <a:t>3)</a:t>
            </a:r>
            <a:endParaRPr lang="ko-KR" altLang="en-US" sz="1200" dirty="0"/>
          </a:p>
        </p:txBody>
      </p:sp>
      <p:sp>
        <p:nvSpPr>
          <p:cNvPr id="38" name="Rectangle 10"/>
          <p:cNvSpPr/>
          <p:nvPr/>
        </p:nvSpPr>
        <p:spPr>
          <a:xfrm>
            <a:off x="3705225" y="4969485"/>
            <a:ext cx="1401552" cy="17694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Rectangle 12"/>
          <p:cNvSpPr/>
          <p:nvPr/>
        </p:nvSpPr>
        <p:spPr>
          <a:xfrm>
            <a:off x="3705225" y="4824696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dirty="0"/>
              <a:t>2)</a:t>
            </a:r>
            <a:endParaRPr lang="ko-KR" altLang="en-US" sz="1200" dirty="0"/>
          </a:p>
        </p:txBody>
      </p:sp>
      <p:sp>
        <p:nvSpPr>
          <p:cNvPr id="40" name="Rectangle 10"/>
          <p:cNvSpPr/>
          <p:nvPr/>
        </p:nvSpPr>
        <p:spPr>
          <a:xfrm>
            <a:off x="3359696" y="3826588"/>
            <a:ext cx="1117054" cy="18661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2278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1377730" y="940203"/>
            <a:ext cx="6470870" cy="543834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7928983" y="942606"/>
            <a:ext cx="2919545" cy="54307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700"/>
              </a:lnSpc>
            </a:pP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[Entry of Subsequent Settlement Document] </a:t>
            </a:r>
            <a:br>
              <a:rPr lang="en-US" altLang="ko-KR" sz="1100" b="1" dirty="0">
                <a:solidFill>
                  <a:schemeClr val="tx1"/>
                </a:solidFill>
                <a:latin typeface="+mn-ea"/>
              </a:rPr>
            </a:b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A transaction to processes a large number of subsequent settlement documents by referring to the PO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- The reference PO of subsequent settlement can be processed after the IV document.</a:t>
            </a:r>
          </a:p>
          <a:p>
            <a:pPr>
              <a:lnSpc>
                <a:spcPts val="1700"/>
              </a:lnSpc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- For local PO, it is applied retroactively, and for overseas PO, it is used when settling incidental charges.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Simulation</a:t>
            </a:r>
            <a:br>
              <a:rPr lang="en-US" altLang="ko-KR" sz="11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- Click the          button to check if the information entered is correct.</a:t>
            </a:r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Click the Post button to post an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IV document.</a:t>
            </a:r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In the event of an error, the Message button will be displayed in red, and users can check the detailed error message by clicking it.</a:t>
            </a:r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Users can check the debit entries of the subsequent settlement document via PO History. (ME23N)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377730" y="666097"/>
            <a:ext cx="6470870" cy="27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>
                <a:solidFill>
                  <a:schemeClr val="tx1"/>
                </a:solidFill>
              </a:rPr>
              <a:t>Screen</a:t>
            </a:r>
            <a:endParaRPr lang="ko-KR" altLang="en-US" sz="13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928983" y="666097"/>
            <a:ext cx="2919545" cy="27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>
                <a:solidFill>
                  <a:schemeClr val="tx1"/>
                </a:solidFill>
              </a:rPr>
              <a:t>Explanation</a:t>
            </a:r>
            <a:endParaRPr lang="ko-KR" altLang="en-US" sz="1300" b="1" dirty="0">
              <a:solidFill>
                <a:schemeClr val="tx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82" t="-6303" r="186" b="40142"/>
          <a:stretch/>
        </p:blipFill>
        <p:spPr>
          <a:xfrm>
            <a:off x="1415480" y="692697"/>
            <a:ext cx="6346044" cy="3096345"/>
          </a:xfrm>
          <a:prstGeom prst="rect">
            <a:avLst/>
          </a:prstGeom>
        </p:spPr>
      </p:pic>
      <p:sp>
        <p:nvSpPr>
          <p:cNvPr id="42" name="Rectangle 10"/>
          <p:cNvSpPr/>
          <p:nvPr/>
        </p:nvSpPr>
        <p:spPr>
          <a:xfrm>
            <a:off x="3114432" y="1185779"/>
            <a:ext cx="461288" cy="2155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Rectangle 12"/>
          <p:cNvSpPr/>
          <p:nvPr/>
        </p:nvSpPr>
        <p:spPr>
          <a:xfrm>
            <a:off x="2938729" y="1118687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endParaRPr lang="ko-KR" altLang="en-US" sz="1200" dirty="0"/>
          </a:p>
        </p:txBody>
      </p:sp>
      <p:cxnSp>
        <p:nvCxnSpPr>
          <p:cNvPr id="51" name="꺾인 연결선 50"/>
          <p:cNvCxnSpPr>
            <a:stCxn id="42" idx="2"/>
            <a:endCxn id="49" idx="0"/>
          </p:cNvCxnSpPr>
          <p:nvPr/>
        </p:nvCxnSpPr>
        <p:spPr>
          <a:xfrm rot="16200000" flipH="1">
            <a:off x="3756688" y="989679"/>
            <a:ext cx="571184" cy="1394408"/>
          </a:xfrm>
          <a:prstGeom prst="bentConnector3">
            <a:avLst>
              <a:gd name="adj1" fmla="val 50000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10"/>
          <p:cNvSpPr/>
          <p:nvPr/>
        </p:nvSpPr>
        <p:spPr>
          <a:xfrm>
            <a:off x="3645833" y="1185779"/>
            <a:ext cx="461288" cy="2155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2" name="Rectangle 12"/>
          <p:cNvSpPr/>
          <p:nvPr/>
        </p:nvSpPr>
        <p:spPr>
          <a:xfrm>
            <a:off x="3584559" y="1118687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endParaRPr lang="ko-KR" altLang="en-US" sz="1200" dirty="0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000" y="3819126"/>
            <a:ext cx="418360" cy="185938"/>
          </a:xfrm>
          <a:prstGeom prst="rect">
            <a:avLst/>
          </a:prstGeom>
        </p:spPr>
      </p:pic>
      <p:sp>
        <p:nvSpPr>
          <p:cNvPr id="24" name="제목 2"/>
          <p:cNvSpPr>
            <a:spLocks noGrp="1"/>
          </p:cNvSpPr>
          <p:nvPr>
            <p:ph type="title"/>
          </p:nvPr>
        </p:nvSpPr>
        <p:spPr>
          <a:xfrm>
            <a:off x="1343472" y="109603"/>
            <a:ext cx="7272808" cy="34166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Enter Incoming Invoice (Subsequent Settlement) (T-code: </a:t>
            </a:r>
            <a:r>
              <a:rPr lang="en-US" altLang="ko-KR" dirty="0">
                <a:latin typeface="+mn-ea"/>
              </a:rPr>
              <a:t>MIRO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제목 2"/>
          <p:cNvSpPr txBox="1">
            <a:spLocks/>
          </p:cNvSpPr>
          <p:nvPr/>
        </p:nvSpPr>
        <p:spPr>
          <a:xfrm>
            <a:off x="7214192" y="260648"/>
            <a:ext cx="3633985" cy="21602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algn="r"/>
            <a:r>
              <a:rPr lang="en-US" altLang="ko-K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6.7.1.10 Subsequent Settlement-TNA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1706568" y="1971657"/>
            <a:ext cx="6065832" cy="1873829"/>
            <a:chOff x="258673" y="777010"/>
            <a:chExt cx="9398780" cy="2833845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 rotWithShape="1">
            <a:blip r:embed="rId5"/>
            <a:srcRect b="61265"/>
            <a:stretch/>
          </p:blipFill>
          <p:spPr>
            <a:xfrm>
              <a:off x="258673" y="777010"/>
              <a:ext cx="9388654" cy="2054480"/>
            </a:xfrm>
            <a:prstGeom prst="rect">
              <a:avLst/>
            </a:prstGeom>
          </p:spPr>
        </p:pic>
        <p:pic>
          <p:nvPicPr>
            <p:cNvPr id="28" name="그림 27"/>
            <p:cNvPicPr>
              <a:picLocks noChangeAspect="1"/>
            </p:cNvPicPr>
            <p:nvPr/>
          </p:nvPicPr>
          <p:blipFill rotWithShape="1">
            <a:blip r:embed="rId5"/>
            <a:srcRect t="85096"/>
            <a:stretch/>
          </p:blipFill>
          <p:spPr>
            <a:xfrm>
              <a:off x="268799" y="2820332"/>
              <a:ext cx="9388654" cy="790523"/>
            </a:xfrm>
            <a:prstGeom prst="rect">
              <a:avLst/>
            </a:prstGeom>
          </p:spPr>
        </p:pic>
      </p:grpSp>
      <p:sp>
        <p:nvSpPr>
          <p:cNvPr id="49" name="Rectangle 10"/>
          <p:cNvSpPr/>
          <p:nvPr/>
        </p:nvSpPr>
        <p:spPr>
          <a:xfrm>
            <a:off x="1706568" y="1972475"/>
            <a:ext cx="6065832" cy="18535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" name="Rectangle 10"/>
          <p:cNvSpPr/>
          <p:nvPr/>
        </p:nvSpPr>
        <p:spPr>
          <a:xfrm>
            <a:off x="7254240" y="3644244"/>
            <a:ext cx="373380" cy="1933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2" name="Rectangle 12"/>
          <p:cNvSpPr/>
          <p:nvPr/>
        </p:nvSpPr>
        <p:spPr>
          <a:xfrm>
            <a:off x="7266501" y="3499287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  <p:cxnSp>
        <p:nvCxnSpPr>
          <p:cNvPr id="64" name="꺾인 연결선 63"/>
          <p:cNvCxnSpPr>
            <a:stCxn id="50" idx="2"/>
            <a:endCxn id="7" idx="0"/>
          </p:cNvCxnSpPr>
          <p:nvPr/>
        </p:nvCxnSpPr>
        <p:spPr>
          <a:xfrm rot="5400000">
            <a:off x="6875669" y="3605710"/>
            <a:ext cx="333361" cy="797164"/>
          </a:xfrm>
          <a:prstGeom prst="bentConnector3">
            <a:avLst>
              <a:gd name="adj1" fmla="val 50000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1649" y="4170973"/>
            <a:ext cx="2004234" cy="22862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6568" y="3895372"/>
            <a:ext cx="3603612" cy="2413948"/>
          </a:xfrm>
          <a:prstGeom prst="rect">
            <a:avLst/>
          </a:prstGeom>
        </p:spPr>
      </p:pic>
      <p:sp>
        <p:nvSpPr>
          <p:cNvPr id="34" name="Rectangle 10"/>
          <p:cNvSpPr/>
          <p:nvPr/>
        </p:nvSpPr>
        <p:spPr>
          <a:xfrm>
            <a:off x="1937084" y="5871411"/>
            <a:ext cx="3368842" cy="40907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35" name="꺾인 연결선 34"/>
          <p:cNvCxnSpPr>
            <a:stCxn id="7" idx="2"/>
            <a:endCxn id="34" idx="3"/>
          </p:cNvCxnSpPr>
          <p:nvPr/>
        </p:nvCxnSpPr>
        <p:spPr>
          <a:xfrm rot="5400000">
            <a:off x="5136669" y="4568850"/>
            <a:ext cx="1676354" cy="1337840"/>
          </a:xfrm>
          <a:prstGeom prst="bentConnector2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12"/>
          <p:cNvSpPr/>
          <p:nvPr/>
        </p:nvSpPr>
        <p:spPr>
          <a:xfrm>
            <a:off x="1765966" y="5871410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0456458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724</Words>
  <Application>Microsoft Office PowerPoint</Application>
  <PresentationFormat>와이드스크린</PresentationFormat>
  <Paragraphs>65</Paragraphs>
  <Slides>5</Slides>
  <Notes>4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2" baseType="lpstr">
      <vt:lpstr>맑은 고딕</vt:lpstr>
      <vt:lpstr>아리따-돋움(OTF)-Medium</vt:lpstr>
      <vt:lpstr>아리따-돋움(TTF)-Bold</vt:lpstr>
      <vt:lpstr>아리따-돋움_TTF_SemiBold</vt:lpstr>
      <vt:lpstr>Arial</vt:lpstr>
      <vt:lpstr>Office 테마</vt:lpstr>
      <vt:lpstr>think-cell Slide</vt:lpstr>
      <vt:lpstr>MM_Incoming Invoice-Subsequent Settlement (MIRO) manual</vt:lpstr>
      <vt:lpstr>Enter Incoming Invoice (Subsequent Settlement) (T-code: MIRO)</vt:lpstr>
      <vt:lpstr>Enter Incoming Invoice (Subsequent Settlement) (T-code: MIRO)</vt:lpstr>
      <vt:lpstr>Enter Incoming Invoice (Subsequent Settlement) (T-code: MIRO)</vt:lpstr>
      <vt:lpstr>Enter Incoming Invoice (Subsequent Settlement) (T-code: MIRO)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양윤헌/ERP 플랫폼서비스팀/YOONHEON YANG</dc:creator>
  <cp:lastModifiedBy>양윤헌/ERP 플랫폼서비스팀/YOONHEON YANG</cp:lastModifiedBy>
  <cp:revision>6</cp:revision>
  <dcterms:created xsi:type="dcterms:W3CDTF">2026-01-15T02:10:19Z</dcterms:created>
  <dcterms:modified xsi:type="dcterms:W3CDTF">2026-01-16T13:54:18Z</dcterms:modified>
</cp:coreProperties>
</file>