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4"/>
  </p:notesMasterIdLst>
  <p:sldIdLst>
    <p:sldId id="264" r:id="rId2"/>
    <p:sldId id="280" r:id="rId3"/>
    <p:sldId id="321" r:id="rId4"/>
    <p:sldId id="325" r:id="rId5"/>
    <p:sldId id="322" r:id="rId6"/>
    <p:sldId id="323" r:id="rId7"/>
    <p:sldId id="324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62" r:id="rId25"/>
    <p:sldId id="342" r:id="rId26"/>
    <p:sldId id="345" r:id="rId27"/>
    <p:sldId id="343" r:id="rId28"/>
    <p:sldId id="346" r:id="rId29"/>
    <p:sldId id="349" r:id="rId30"/>
    <p:sldId id="347" r:id="rId31"/>
    <p:sldId id="348" r:id="rId32"/>
    <p:sldId id="350" r:id="rId33"/>
    <p:sldId id="351" r:id="rId34"/>
    <p:sldId id="352" r:id="rId35"/>
    <p:sldId id="359" r:id="rId36"/>
    <p:sldId id="353" r:id="rId37"/>
    <p:sldId id="355" r:id="rId38"/>
    <p:sldId id="363" r:id="rId39"/>
    <p:sldId id="356" r:id="rId40"/>
    <p:sldId id="357" r:id="rId41"/>
    <p:sldId id="360" r:id="rId42"/>
    <p:sldId id="358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488" autoAdjust="0"/>
  </p:normalViewPr>
  <p:slideViewPr>
    <p:cSldViewPr>
      <p:cViewPr varScale="1">
        <p:scale>
          <a:sx n="79" d="100"/>
          <a:sy n="79" d="100"/>
        </p:scale>
        <p:origin x="980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60C59-8880-41AA-A364-22B7D8D42641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8EA3F-4202-44E9-B7D0-0A79516C53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5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090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648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51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00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879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734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12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344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821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683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40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268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899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5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981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038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046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003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656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178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638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77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29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239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641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8622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584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70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8971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0298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3659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2799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75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1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128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32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79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00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40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18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4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12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81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개체 2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제목 18"/>
          <p:cNvSpPr>
            <a:spLocks noGrp="1"/>
          </p:cNvSpPr>
          <p:nvPr>
            <p:ph type="title"/>
          </p:nvPr>
        </p:nvSpPr>
        <p:spPr>
          <a:xfrm>
            <a:off x="184639" y="172008"/>
            <a:ext cx="6447486" cy="420688"/>
          </a:xfrm>
          <a:prstGeom prst="rect">
            <a:avLst/>
          </a:prstGeom>
        </p:spPr>
        <p:txBody>
          <a:bodyPr anchor="ctr"/>
          <a:lstStyle>
            <a:lvl1pPr algn="l"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pPr marL="0" lvl="0" algn="l" defTabSz="914400" rtl="0" eaLnBrk="1" latinLnBrk="1" hangingPunct="1">
              <a:defRPr/>
            </a:pPr>
            <a:r>
              <a:rPr lang="ko-KR" altLang="en-US" dirty="0"/>
              <a:t>마스터 제목 스타일 편집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6452FC7-F10F-46D0-9BC6-C0215DDF602A}"/>
              </a:ext>
            </a:extLst>
          </p:cNvPr>
          <p:cNvCxnSpPr/>
          <p:nvPr userDrawn="1"/>
        </p:nvCxnSpPr>
        <p:spPr>
          <a:xfrm>
            <a:off x="218343" y="0"/>
            <a:ext cx="870731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5030D-1597-4E6E-807E-1EF07634B06E}"/>
              </a:ext>
            </a:extLst>
          </p:cNvPr>
          <p:cNvCxnSpPr/>
          <p:nvPr userDrawn="1"/>
        </p:nvCxnSpPr>
        <p:spPr>
          <a:xfrm>
            <a:off x="185051" y="764704"/>
            <a:ext cx="87738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5C2453A7-880E-46F8-82F9-3B79CF80E284}"/>
              </a:ext>
            </a:extLst>
          </p:cNvPr>
          <p:cNvCxnSpPr/>
          <p:nvPr userDrawn="1"/>
        </p:nvCxnSpPr>
        <p:spPr>
          <a:xfrm>
            <a:off x="184639" y="6524625"/>
            <a:ext cx="877472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91656A11-CD17-4605-9C4C-B31626B86A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641" y="6597353"/>
            <a:ext cx="1196308" cy="125367"/>
          </a:xfrm>
          <a:prstGeom prst="rect">
            <a:avLst/>
          </a:prstGeom>
        </p:spPr>
      </p:pic>
      <p:sp>
        <p:nvSpPr>
          <p:cNvPr id="25" name="슬라이드 번호 개체 틀 28">
            <a:extLst>
              <a:ext uri="{FF2B5EF4-FFF2-40B4-BE49-F238E27FC236}">
                <a16:creationId xmlns:a16="http://schemas.microsoft.com/office/drawing/2014/main" id="{9B710C18-1E00-401A-96E3-2EC0E3E392D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gray">
          <a:xfrm>
            <a:off x="4284626" y="6525345"/>
            <a:ext cx="574748" cy="18891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ko-KR" dirty="0">
                <a:latin typeface="아리따-돋움(OTF)-Medium"/>
                <a:ea typeface="아리따-돋움(OTF)-Medium"/>
                <a:sym typeface="아리따-돋움(OTF)-Medium"/>
              </a:rPr>
              <a:t>-</a:t>
            </a:r>
            <a:fld id="{33936384-6829-4736-91C5-B78CFB86700B}" type="slidenum">
              <a:rPr lang="ko-KR" altLang="en-US" smtClean="0">
                <a:latin typeface="아리따-돋움(OTF)-Medium"/>
                <a:ea typeface="아리따-돋움(OTF)-Medium"/>
                <a:sym typeface="아리따-돋움(OTF)-Medium"/>
              </a:rPr>
              <a:pPr/>
              <a:t>‹#›</a:t>
            </a:fld>
            <a:r>
              <a:rPr lang="en-US" altLang="ko-KR" dirty="0">
                <a:latin typeface="아리따-돋움(OTF)-Medium"/>
                <a:ea typeface="아리따-돋움(OTF)-Medium"/>
                <a:sym typeface="아리따-돋움(OTF)-Medium"/>
              </a:rPr>
              <a:t>-</a:t>
            </a:r>
            <a:endParaRPr lang="ko-KR" altLang="en-US" dirty="0">
              <a:latin typeface="아리따-돋움(OTF)-Medium"/>
              <a:ea typeface="아리따-돋움(OTF)-Medium"/>
              <a:sym typeface="아리따-돋움(OTF)-Medium"/>
            </a:endParaRPr>
          </a:p>
        </p:txBody>
      </p:sp>
    </p:spTree>
    <p:extLst>
      <p:ext uri="{BB962C8B-B14F-4D97-AF65-F5344CB8AC3E}">
        <p14:creationId xmlns:p14="http://schemas.microsoft.com/office/powerpoint/2010/main" val="398404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개체 1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">
                  <p:embed/>
                </p:oleObj>
              </mc:Choice>
              <mc:Fallback>
                <p:oleObj name="think-cell Slide" r:id="rId3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그림 21" descr="Untitled-1.png"/>
          <p:cNvPicPr>
            <a:picLocks noChangeAspect="1"/>
          </p:cNvPicPr>
          <p:nvPr userDrawn="1"/>
        </p:nvPicPr>
        <p:blipFill>
          <a:blip r:embed="rId5" cstate="print"/>
          <a:srcRect t="15099" r="29625"/>
          <a:stretch>
            <a:fillRect/>
          </a:stretch>
        </p:blipFill>
        <p:spPr>
          <a:xfrm>
            <a:off x="2710870" y="0"/>
            <a:ext cx="6433130" cy="5822504"/>
          </a:xfrm>
          <a:prstGeom prst="rect">
            <a:avLst/>
          </a:prstGeom>
        </p:spPr>
      </p:pic>
      <p:sp>
        <p:nvSpPr>
          <p:cNvPr id="28" name="슬라이드 번호 개체 틀 28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4284626" y="6525345"/>
            <a:ext cx="574748" cy="188911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OTF)-Medium"/>
                <a:ea typeface="아리따-돋움(OTF)-Medium"/>
                <a:sym typeface="아리따-돋움(OTF)-Medium"/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OTF)-Medium"/>
              <a:ea typeface="아리따-돋움(OTF)-Medium"/>
              <a:sym typeface="아리따-돋움(OTF)-Medium"/>
            </a:endParaRPr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>
          <a:xfrm>
            <a:off x="517396" y="1124744"/>
            <a:ext cx="6912768" cy="1143000"/>
          </a:xfrm>
          <a:prstGeom prst="rect">
            <a:avLst/>
          </a:prstGeom>
        </p:spPr>
        <p:txBody>
          <a:bodyPr anchor="ctr"/>
          <a:lstStyle>
            <a:lvl1pPr algn="l">
              <a:defRPr kumimoji="1" lang="ko-KR" altLang="en-US" sz="3600" kern="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C719E88-C600-45BA-B4A1-33FDBB38144C}"/>
              </a:ext>
            </a:extLst>
          </p:cNvPr>
          <p:cNvCxnSpPr/>
          <p:nvPr userDrawn="1"/>
        </p:nvCxnSpPr>
        <p:spPr>
          <a:xfrm>
            <a:off x="547001" y="1157672"/>
            <a:ext cx="54504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7F392BCC-8C1B-40A8-A83B-5C15D13373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1" y="692868"/>
            <a:ext cx="1929530" cy="202205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7A8A6E23-9B0F-46C9-A476-27034EE8982E}"/>
              </a:ext>
            </a:extLst>
          </p:cNvPr>
          <p:cNvCxnSpPr/>
          <p:nvPr userDrawn="1"/>
        </p:nvCxnSpPr>
        <p:spPr>
          <a:xfrm>
            <a:off x="547002" y="3362742"/>
            <a:ext cx="54208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8653ACC9-3BCA-446E-9526-F7B8BE9ADEAC}"/>
              </a:ext>
            </a:extLst>
          </p:cNvPr>
          <p:cNvCxnSpPr/>
          <p:nvPr userDrawn="1"/>
        </p:nvCxnSpPr>
        <p:spPr>
          <a:xfrm>
            <a:off x="6100785" y="3362742"/>
            <a:ext cx="24593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07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8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6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81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32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24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32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91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04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90B1-EFE1-43FE-9D6C-752DB914725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75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8505" y="1186119"/>
            <a:ext cx="6871955" cy="1689260"/>
          </a:xfrm>
        </p:spPr>
        <p:txBody>
          <a:bodyPr/>
          <a:lstStyle/>
          <a:p>
            <a:pPr>
              <a:defRPr/>
            </a:pPr>
            <a:r>
              <a:rPr lang="en-US" altLang="ko-KR" sz="3000" dirty="0"/>
              <a:t>Analysis Office </a:t>
            </a:r>
            <a:r>
              <a:rPr lang="ko-KR" altLang="en-US" sz="3000" dirty="0"/>
              <a:t>교육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881" y="3429000"/>
            <a:ext cx="2392881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itchFamily="18" charset="-127"/>
                <a:ea typeface="아리따-돋움(TTF)-Medium" pitchFamily="18" charset="-127"/>
              </a:rPr>
              <a:t>ERP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itchFamily="18" charset="-127"/>
                <a:ea typeface="아리따-돋움(TTF)-Medium" pitchFamily="18" charset="-127"/>
              </a:rPr>
              <a:t>플랫폼서비스팀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아리따-돋움(TTF)-Medium" pitchFamily="18" charset="-127"/>
              <a:ea typeface="아리따-돋움(TTF)-Mediu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636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573016"/>
            <a:ext cx="4940598" cy="279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10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8427" y="836712"/>
            <a:ext cx="84480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삽입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(3/3)</a:t>
            </a: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삽입 시에는 초기 프롬프트 조건을 입력해야 하며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입력하신 조건에 따라 결과 값이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차적으로 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필터링되어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조회됩니다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회사코드와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영업조직은 권한 관리되는 대상으로 권한을 가지고 계신 법인에 대해서만 입력 가능하십니다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27" y="1916832"/>
            <a:ext cx="5292799" cy="252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11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980728"/>
            <a:ext cx="8999538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3-2.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프롬프트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(1/4)</a:t>
            </a: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통합 문서 프롬프트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 –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파일 내 삽입된 모든 쿼리에 대한 프롬프트를 확인할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소스 프롬프트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 –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선택된 셀의 쿼리에 대한 프롬프트를 확인할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84784"/>
            <a:ext cx="17526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2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12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836712"/>
            <a:ext cx="899953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3-2.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프롬프트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(2/4)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단일 조건 입력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제한하고자 하는 코드 값을 입력합니다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어떤 값이 입력되어야 하는 지 모르는 경우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‘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값 도움말 표시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‘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클릭 시 입력 가능한 값들을 조회하실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352275"/>
            <a:ext cx="5745440" cy="273290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2623453"/>
            <a:ext cx="1990236" cy="2190552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>
            <a:off x="5868144" y="3212976"/>
            <a:ext cx="792088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2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13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836712"/>
            <a:ext cx="899953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3-2.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프롬프트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(3/4)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다중 조건 입력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여러 조건을 한번에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필터링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하시는 경우 라인 추가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&gt;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멤버별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필터링을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사용하여 라인 추가를 클릭하여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값을 복사 붙여 넣기 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5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5" r="3442"/>
          <a:stretch>
            <a:fillRect/>
          </a:stretch>
        </p:blipFill>
        <p:spPr bwMode="auto">
          <a:xfrm>
            <a:off x="7236296" y="2009349"/>
            <a:ext cx="979488" cy="70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r="-668" b="46183"/>
          <a:stretch/>
        </p:blipFill>
        <p:spPr>
          <a:xfrm>
            <a:off x="528439" y="1981921"/>
            <a:ext cx="6214913" cy="13881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43" y="3589146"/>
            <a:ext cx="1948781" cy="216649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3844300"/>
            <a:ext cx="4746858" cy="16561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1" name="직선 화살표 연결선 10"/>
          <p:cNvCxnSpPr>
            <a:stCxn id="3" idx="3"/>
            <a:endCxn id="9" idx="1"/>
          </p:cNvCxnSpPr>
          <p:nvPr/>
        </p:nvCxnSpPr>
        <p:spPr>
          <a:xfrm>
            <a:off x="2610124" y="4672392"/>
            <a:ext cx="10257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9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14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903604"/>
            <a:ext cx="8999538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3-2.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프롬프트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(4/4)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주의사항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1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프롬프트에서 지정된 범위만큼 서버에서 데이터를 내려 받기 때문에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성능을 고려하여 적절한 범위로 설정하여 실행 하시길 바랍니다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0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회사 코드와 영업조직 기준으로 권한 관리가 이루어지기 때문에 잘못된 코드가 입력되었거나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아예 조건을 입력하지 않으신 경우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권한 문제가 발생하실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입력되지 않은 경우 전체 법인 권한 점검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985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24643" r="-1624"/>
          <a:stretch/>
        </p:blipFill>
        <p:spPr>
          <a:xfrm>
            <a:off x="293604" y="2177173"/>
            <a:ext cx="2741695" cy="33972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15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9295" y="836712"/>
            <a:ext cx="8999538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3-3.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디자인 패널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(1/3)</a:t>
            </a: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디자인 패널에서 쿼리에 대한 조회 조건을 설정하실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분석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직사각형 2"/>
          <p:cNvSpPr>
            <a:spLocks noChangeArrowheads="1"/>
          </p:cNvSpPr>
          <p:nvPr/>
        </p:nvSpPr>
        <p:spPr bwMode="auto">
          <a:xfrm>
            <a:off x="251520" y="2472701"/>
            <a:ext cx="2783780" cy="198501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7" name="직사각형 5"/>
          <p:cNvSpPr>
            <a:spLocks noChangeArrowheads="1"/>
          </p:cNvSpPr>
          <p:nvPr/>
        </p:nvSpPr>
        <p:spPr bwMode="auto">
          <a:xfrm>
            <a:off x="286444" y="2823285"/>
            <a:ext cx="1471809" cy="2562235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8" name="직사각형 6"/>
          <p:cNvSpPr>
            <a:spLocks noChangeArrowheads="1"/>
          </p:cNvSpPr>
          <p:nvPr/>
        </p:nvSpPr>
        <p:spPr bwMode="auto">
          <a:xfrm>
            <a:off x="1796270" y="2838425"/>
            <a:ext cx="1190708" cy="1540570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9" name="직사각형 9"/>
          <p:cNvSpPr>
            <a:spLocks noChangeArrowheads="1"/>
          </p:cNvSpPr>
          <p:nvPr/>
        </p:nvSpPr>
        <p:spPr bwMode="auto">
          <a:xfrm>
            <a:off x="1796271" y="4421064"/>
            <a:ext cx="1190708" cy="923227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264024" y="1916832"/>
            <a:ext cx="52673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이름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소스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쿼리에서 사용할 수 있는 분석 특성들입니다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행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열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백그라운드 필터에 추가하여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사용 가능합니다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행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열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해당 영역에 추가한 대로 화면 상 결과 값이 조회됩니다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백그라운드 필터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조건은 설정하나 화면 상에서는 보이게 하고 싶지 않은 경우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            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백그라운드 필터에 추가합니다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꺾인 연결선 10"/>
          <p:cNvCxnSpPr/>
          <p:nvPr/>
        </p:nvCxnSpPr>
        <p:spPr bwMode="auto">
          <a:xfrm flipV="1">
            <a:off x="1758253" y="2361333"/>
            <a:ext cx="2543788" cy="612207"/>
          </a:xfrm>
          <a:prstGeom prst="bentConnector3">
            <a:avLst>
              <a:gd name="adj1" fmla="val 92312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꺾인 연결선 11"/>
          <p:cNvCxnSpPr>
            <a:endCxn id="10" idx="1"/>
          </p:cNvCxnSpPr>
          <p:nvPr/>
        </p:nvCxnSpPr>
        <p:spPr bwMode="auto">
          <a:xfrm flipV="1">
            <a:off x="3035299" y="3578826"/>
            <a:ext cx="1228725" cy="11754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꺾인 연결선 12"/>
          <p:cNvCxnSpPr>
            <a:stCxn id="9" idx="3"/>
          </p:cNvCxnSpPr>
          <p:nvPr/>
        </p:nvCxnSpPr>
        <p:spPr bwMode="auto">
          <a:xfrm flipV="1">
            <a:off x="2986979" y="4780583"/>
            <a:ext cx="1228725" cy="10209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꺾인 연결선 13"/>
          <p:cNvCxnSpPr>
            <a:stCxn id="6" idx="3"/>
          </p:cNvCxnSpPr>
          <p:nvPr/>
        </p:nvCxnSpPr>
        <p:spPr bwMode="auto">
          <a:xfrm flipV="1">
            <a:off x="3035300" y="2039071"/>
            <a:ext cx="1228724" cy="53288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3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2" y="2052493"/>
            <a:ext cx="2921709" cy="39687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16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836712"/>
            <a:ext cx="89995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3-3.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디자인 패널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(2/3)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구성요소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구성요소 탭에서는 파일 내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Analysis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관련 컴포넌트들을 관리할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635896" y="2068393"/>
            <a:ext cx="5265738" cy="287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파일 레벨에서의 속성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파일 명 클릭 시 아래의 옵션을 확인할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여는 동안 통합 문서 새로 고침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매번 파일을 열 때 자동으로 쿼리가 새로 고침 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초기 새로 고침에 대한 프롬프트 강제 수행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새로 고침 할 때 프롬프트가 자동으로 뜹니다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만약에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개의 옵션을 모두 체크 시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해당 파일은 열 때마다 매번 자동으로 프롬프트가 뜨며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데이터가 업데이트 된 후에 내역 확인이 가능합니다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변수 병합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해당 옵션 선택 시 파일 내 모든 프롬프트 변수에 대해 동일한 변수는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번만 입력될 수 있도록 통합됩니다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arenR" startAt="3"/>
              <a:defRPr/>
            </a:pP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직사각형 5"/>
          <p:cNvSpPr>
            <a:spLocks noChangeArrowheads="1"/>
          </p:cNvSpPr>
          <p:nvPr/>
        </p:nvSpPr>
        <p:spPr bwMode="auto">
          <a:xfrm>
            <a:off x="330672" y="2678802"/>
            <a:ext cx="2921709" cy="201850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8" name="직사각형 5"/>
          <p:cNvSpPr>
            <a:spLocks noChangeArrowheads="1"/>
          </p:cNvSpPr>
          <p:nvPr/>
        </p:nvSpPr>
        <p:spPr bwMode="auto">
          <a:xfrm>
            <a:off x="330671" y="3888764"/>
            <a:ext cx="2921709" cy="1944216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5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41" y="1480106"/>
            <a:ext cx="3267161" cy="40016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17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9295" y="764704"/>
            <a:ext cx="8999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3-3.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디자인 패널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(3/3)</a:t>
            </a: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5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79096" y="1477388"/>
            <a:ext cx="52657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레벨에서의 속성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파일 내 삽입되어 있는 쿼리 리스트들이 조회되며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+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버튼으로 확장 가능한 것이 실제 엑셀 시트 내 삽입된 쿼리입니다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크로스탭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클릭 시 현재 해당 쿼리에 어느 위치에 삽입되어 있는 것인지 확인 가능합니다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크로스탭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정보가 존재하지 않는 쿼리의 경우 시트에는 삽입되어 있지 않으나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연결정보만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남은 경우로 프롬프트에서 여전히 조회되며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BI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서버에서 여전히 데이터를 가져가기 때문에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성능 개선을 위해서는 사용되지 않는 쿼리를 우 클릭 후 삭제 하시길 바랍니다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직사각형 19"/>
          <p:cNvSpPr>
            <a:spLocks noChangeArrowheads="1"/>
          </p:cNvSpPr>
          <p:nvPr/>
        </p:nvSpPr>
        <p:spPr bwMode="auto">
          <a:xfrm>
            <a:off x="391220" y="2276872"/>
            <a:ext cx="2968625" cy="423863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8" name="직사각형 20"/>
          <p:cNvSpPr>
            <a:spLocks noChangeArrowheads="1"/>
          </p:cNvSpPr>
          <p:nvPr/>
        </p:nvSpPr>
        <p:spPr bwMode="auto">
          <a:xfrm>
            <a:off x="348358" y="3203104"/>
            <a:ext cx="3011487" cy="1881187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291" y="3428571"/>
            <a:ext cx="4381500" cy="2085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9628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18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764704"/>
            <a:ext cx="89995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3-4.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분석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드릴 다운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(1/3)</a:t>
            </a: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4893" y="1234704"/>
            <a:ext cx="8964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디자인 패널에서 분석 요소를 행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열로 끌어다 세부 레벨로 데이터를 추출하는 것을 드릴 다운이라고 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72816"/>
            <a:ext cx="7738439" cy="31439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5978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3877901" y="6218078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19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9295" y="764704"/>
            <a:ext cx="89995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3-4.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분석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드릴 다운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(2/3)</a:t>
            </a: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39552" y="1124744"/>
            <a:ext cx="896461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1]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데이터 소스 내 특성을 행 또는 열로 드래그 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2]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특성을 더블 클릭합니다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더블클릭 시 행에 추가됩니다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932040" y="1265359"/>
            <a:ext cx="5111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3]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특성 우 클릭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행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or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열 추가 버튼을 클릭합니다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858" y="1616493"/>
            <a:ext cx="3235740" cy="1450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95" y="1652373"/>
            <a:ext cx="2677199" cy="14964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직선 화살표 연결선 4"/>
          <p:cNvCxnSpPr/>
          <p:nvPr/>
        </p:nvCxnSpPr>
        <p:spPr>
          <a:xfrm>
            <a:off x="1164607" y="2491376"/>
            <a:ext cx="932904" cy="388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95" y="3987829"/>
            <a:ext cx="2729521" cy="1371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그림 12" descr="The Mouse Cursor Click Icon · Free vector graphic on Pixabay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-313"/>
          <a:stretch/>
        </p:blipFill>
        <p:spPr>
          <a:xfrm>
            <a:off x="887715" y="4869160"/>
            <a:ext cx="276892" cy="402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56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14504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INDEX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467544" y="680257"/>
            <a:ext cx="575945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endParaRPr lang="en-US" altLang="ko-KR" sz="1200" b="1" dirty="0"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endParaRPr lang="en-US" altLang="ko-KR" sz="1200" b="1" dirty="0"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ko-KR" sz="1200" b="1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BI </a:t>
            </a:r>
            <a:r>
              <a:rPr lang="ko-KR" altLang="en-US" sz="1200" b="1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아키텍처</a:t>
            </a:r>
            <a:br>
              <a:rPr lang="en-US" altLang="ko-KR" sz="1200" b="1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200" b="1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1-1 BI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아키텍처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1-2 BI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리포트</a:t>
            </a:r>
            <a:br>
              <a:rPr lang="en-US" altLang="ko-KR" sz="1200" b="1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200" b="1" dirty="0"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endParaRPr lang="en-US" altLang="ko-KR" sz="1200" b="1" dirty="0"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ko-KR" sz="1200" b="1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Analysis </a:t>
            </a:r>
            <a:r>
              <a:rPr lang="ko-KR" altLang="en-US" sz="1200" b="1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메뉴</a:t>
            </a:r>
            <a:br>
              <a:rPr lang="en-US" altLang="ko-KR" sz="12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6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br>
              <a:rPr lang="en-US" altLang="ko-KR" sz="12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2-1. Analysis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2-2. Analysis Design</a:t>
            </a:r>
            <a:endParaRPr lang="en-US" altLang="ko-KR" sz="1200" b="1" dirty="0">
              <a:solidFill>
                <a:srgbClr val="FFC000"/>
              </a:solidFill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endParaRPr lang="en-US" altLang="ko-KR" sz="1200" dirty="0"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endParaRPr lang="en-US" altLang="ko-KR" sz="1200" dirty="0"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ko-KR" sz="1200" b="1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Analysis </a:t>
            </a:r>
            <a:r>
              <a:rPr lang="ko-KR" altLang="en-US" sz="1200" b="1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기능</a:t>
            </a:r>
            <a:br>
              <a:rPr lang="en-US" altLang="ko-KR" sz="1200" b="1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600" b="1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3-1.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쿼리 삽입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3-2.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프롬프트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3-3.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디자인 패널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3-4.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데이터 분석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–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드릴 다운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3-5.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데이터 분석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–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멤버 </a:t>
            </a:r>
            <a:r>
              <a:rPr lang="ko-KR" altLang="en-US" sz="1100" dirty="0" err="1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필터링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3-6.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데이터 분석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측정값 별 </a:t>
            </a:r>
            <a:r>
              <a:rPr lang="ko-KR" altLang="en-US" sz="1100" dirty="0" err="1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필터링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3-7.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오름차순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내림차순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3-8.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키 및 텍스트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3-9.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소수 점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스케일링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통화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3-10.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총계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3-11.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멤버 반복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3-12.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계층 구조 펼치기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3-13.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마스터 데이터 내역 조회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3-14.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조건부 서식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3-15.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저장</a:t>
            </a: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100" dirty="0"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200" b="1" dirty="0"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endParaRPr lang="en-US" altLang="ko-KR" sz="1200" dirty="0"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endParaRPr lang="en-US" altLang="ko-KR" sz="1200" dirty="0"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5076056" y="2111154"/>
            <a:ext cx="3882330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3-16.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기능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복사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이동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삭제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3-17.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기능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변수 병합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3-18.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기능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동적 계산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3-19.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기능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계산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3-20.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기능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신규 라인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  <a:defRPr/>
            </a:pP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  <a:defRPr/>
            </a:pP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50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20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836712"/>
            <a:ext cx="89995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3-4.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분석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드릴 다운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(3/3)</a:t>
            </a: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6595" y="1287562"/>
            <a:ext cx="896461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축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스왑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축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스왑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버튼 클릭 시 열과 행에 있는 조건들의 위치가 한번에 변경됩니다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아래쪽 화살표 9"/>
          <p:cNvSpPr>
            <a:spLocks noChangeArrowheads="1"/>
          </p:cNvSpPr>
          <p:nvPr/>
        </p:nvSpPr>
        <p:spPr bwMode="auto">
          <a:xfrm rot="16200000">
            <a:off x="3841180" y="2993451"/>
            <a:ext cx="627062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18845"/>
          <a:stretch/>
        </p:blipFill>
        <p:spPr>
          <a:xfrm>
            <a:off x="395536" y="2255334"/>
            <a:ext cx="3096343" cy="18301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r="-3308" b="5298"/>
          <a:stretch/>
        </p:blipFill>
        <p:spPr>
          <a:xfrm>
            <a:off x="4716015" y="2204864"/>
            <a:ext cx="3240360" cy="18230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그림 9" descr="The Mouse Cursor Click Icon · Free vector graphic on Pixabay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-313"/>
          <a:stretch/>
        </p:blipFill>
        <p:spPr>
          <a:xfrm>
            <a:off x="3315585" y="3301703"/>
            <a:ext cx="276892" cy="402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773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21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818672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3-5.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분석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멤버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필터링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(1/4)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0570" y="1229834"/>
            <a:ext cx="885031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멤버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필터링은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특정 조건의 데이터를 보기 위해 조건을 거는 것이며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조건이 걸린 특성에는 이름 옆에      아이콘이 표시됩니다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멤버별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1]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값 더블 클릭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원하는 값 더블 클릭 시 단일 값에 대해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아래쪽 화살표 11"/>
          <p:cNvSpPr>
            <a:spLocks noChangeArrowheads="1"/>
          </p:cNvSpPr>
          <p:nvPr/>
        </p:nvSpPr>
        <p:spPr bwMode="auto">
          <a:xfrm rot="16200000">
            <a:off x="2223829" y="2767793"/>
            <a:ext cx="563562" cy="366712"/>
          </a:xfrm>
          <a:prstGeom prst="downArrow">
            <a:avLst>
              <a:gd name="adj1" fmla="val 44306"/>
              <a:gd name="adj2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3165" y="3263970"/>
            <a:ext cx="459984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2]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여러 값 선택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우 클릭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멤버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화면 상에 조회되는 여러 값들을 선택 한 후 우 클릭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멤버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아래쪽 화살표 13"/>
          <p:cNvSpPr>
            <a:spLocks noChangeArrowheads="1"/>
          </p:cNvSpPr>
          <p:nvPr/>
        </p:nvSpPr>
        <p:spPr bwMode="auto">
          <a:xfrm rot="16200000">
            <a:off x="2824150" y="5088982"/>
            <a:ext cx="561975" cy="365125"/>
          </a:xfrm>
          <a:prstGeom prst="downArrow">
            <a:avLst>
              <a:gd name="adj1" fmla="val 44306"/>
              <a:gd name="adj2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9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r="1392" b="23199"/>
          <a:stretch>
            <a:fillRect/>
          </a:stretch>
        </p:blipFill>
        <p:spPr bwMode="auto">
          <a:xfrm>
            <a:off x="6089891" y="1239324"/>
            <a:ext cx="2651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r="-1949" b="27599"/>
          <a:stretch/>
        </p:blipFill>
        <p:spPr>
          <a:xfrm>
            <a:off x="414197" y="4509120"/>
            <a:ext cx="2147192" cy="15248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714" y="4509120"/>
            <a:ext cx="1744390" cy="15314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/>
          <a:srcRect t="-3268" r="70130" b="-1"/>
          <a:stretch/>
        </p:blipFill>
        <p:spPr>
          <a:xfrm>
            <a:off x="466652" y="2370149"/>
            <a:ext cx="1490637" cy="11308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/>
          <a:srcRect l="1394" t="5188" r="-1" b="13398"/>
          <a:stretch/>
        </p:blipFill>
        <p:spPr>
          <a:xfrm>
            <a:off x="3011067" y="2696967"/>
            <a:ext cx="1624842" cy="504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666" y="2474140"/>
            <a:ext cx="2133566" cy="10870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그림 17" descr="The Mouse Cursor Click Icon · Free vector graphic on Pixabay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-313"/>
          <a:stretch/>
        </p:blipFill>
        <p:spPr>
          <a:xfrm>
            <a:off x="778321" y="2651048"/>
            <a:ext cx="276892" cy="402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877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22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790097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3-5.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분석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멤버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필터링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(2/4)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0570" y="1201259"/>
            <a:ext cx="7121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3]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디자인 패널 내 특성 우 클릭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멤버별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메뉴를 선택합니다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628" y="2349875"/>
            <a:ext cx="3649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3-1.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개별 선택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리스트 중에서 원하는 요소만 체크하여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048170" y="2409481"/>
            <a:ext cx="52588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3-2.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복사하여 붙여 넣기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여러 개의 코드를 한번에 필터링하고자 하는 경우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조회 옵션을 키 및 텍스트로 변경 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코드 값을 복사한 후 하단의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‘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클립보드에서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붙여넣기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‘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버튼을 클릭합니다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" name="아래쪽 화살표 32"/>
          <p:cNvSpPr>
            <a:spLocks noChangeArrowheads="1"/>
          </p:cNvSpPr>
          <p:nvPr/>
        </p:nvSpPr>
        <p:spPr bwMode="auto">
          <a:xfrm rot="16200000">
            <a:off x="6153572" y="4765971"/>
            <a:ext cx="425450" cy="276225"/>
          </a:xfrm>
          <a:prstGeom prst="downArrow">
            <a:avLst>
              <a:gd name="adj1" fmla="val 44306"/>
              <a:gd name="adj2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r="-1543" b="16183"/>
          <a:stretch/>
        </p:blipFill>
        <p:spPr>
          <a:xfrm>
            <a:off x="4868406" y="1408631"/>
            <a:ext cx="2232248" cy="8135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51" y="2895857"/>
            <a:ext cx="2487144" cy="273518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rcRect t="1332" r="3030"/>
          <a:stretch/>
        </p:blipFill>
        <p:spPr>
          <a:xfrm>
            <a:off x="4188248" y="5174075"/>
            <a:ext cx="1796282" cy="1259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/>
          <a:srcRect l="1" t="194" r="20393" b="34063"/>
          <a:stretch/>
        </p:blipFill>
        <p:spPr>
          <a:xfrm>
            <a:off x="4211960" y="3363466"/>
            <a:ext cx="1823549" cy="1656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3535547"/>
            <a:ext cx="2330088" cy="2580635"/>
          </a:xfrm>
          <a:prstGeom prst="rect">
            <a:avLst/>
          </a:prstGeom>
        </p:spPr>
      </p:pic>
      <p:pic>
        <p:nvPicPr>
          <p:cNvPr id="20" name="그림 19" descr="The Mouse Cursor Click Icon · Free vector graphic on Pixabay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-313"/>
          <a:stretch/>
        </p:blipFill>
        <p:spPr>
          <a:xfrm>
            <a:off x="6562399" y="5970893"/>
            <a:ext cx="318620" cy="463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240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23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1215623"/>
            <a:ext cx="89984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범위별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범위 조건을 통해 필터링하는 방식입니다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하고자 하는 특성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우클릭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‘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범위별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’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항목을 클릭합니다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원하는 조건 입력 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‘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추가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‘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버튼을 클릭하여 조건 입력을 완료합니다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조건은 상충되지 않는 내역으로 여러 개 추가 가능합니다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28199" y="776511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3-5.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분석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멤버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필터링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(3/4)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09" y="2325721"/>
            <a:ext cx="2524125" cy="904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09" y="3466995"/>
            <a:ext cx="2331788" cy="2592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3466995"/>
            <a:ext cx="2351440" cy="2592288"/>
          </a:xfrm>
          <a:prstGeom prst="rect">
            <a:avLst/>
          </a:prstGeom>
        </p:spPr>
      </p:pic>
      <p:pic>
        <p:nvPicPr>
          <p:cNvPr id="12" name="그림 11" descr="The Mouse Cursor Click Icon · Free vector graphic on Pixabay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-313"/>
          <a:stretch/>
        </p:blipFill>
        <p:spPr>
          <a:xfrm>
            <a:off x="5436096" y="4365104"/>
            <a:ext cx="380556" cy="553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288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24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1215623"/>
            <a:ext cx="8998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지정된 조건을 해제하고 싶으신 경우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된 특성 우 클릭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모든 멤버 선택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버튼을 클릭하시면 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28199" y="776511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3-5.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분석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멤버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필터링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(4/4)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74775"/>
            <a:ext cx="2571750" cy="1933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575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25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693665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3-6.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분석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측정값별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필터링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(1/2)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39058" y="1149666"/>
            <a:ext cx="8958262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특정 대상이 아닌 결과 값을 기준으로 조건을 걸어 데이터를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화면에서 기준으로 삼을 특성을 우 클릭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측정값별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편집을 클릭합니다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2.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조건을 걸 주요 지표 및 내역을 설정 후 추가 버튼을 클릭합니다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예시의 경우 자재에서 해체 후 회계 매출액 기준으로 상위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개 조건을 설정하였고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브랜드 그룹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자재 레벨로 조회되고 있으므로 각 브랜드 마다 가장 높은 매출액을 기록한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개의 자재 실적이 조회됩니다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r="13293" b="42286"/>
          <a:stretch/>
        </p:blipFill>
        <p:spPr>
          <a:xfrm>
            <a:off x="323528" y="2060848"/>
            <a:ext cx="5234167" cy="11841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14" y="4197498"/>
            <a:ext cx="2102533" cy="2350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그림 11" descr="The Mouse Cursor Click Icon · Free vector graphic on Pixabay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-313"/>
          <a:stretch/>
        </p:blipFill>
        <p:spPr>
          <a:xfrm>
            <a:off x="2248200" y="5589240"/>
            <a:ext cx="294247" cy="427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/>
          <a:srcRect t="-1" r="2809" b="18646"/>
          <a:stretch/>
        </p:blipFill>
        <p:spPr>
          <a:xfrm>
            <a:off x="3096357" y="4165876"/>
            <a:ext cx="4922676" cy="22326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8983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26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836712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3-6.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분석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측정값별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필터링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(2/2)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0570" y="1247874"/>
            <a:ext cx="826187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설정한 조건을 제거하기 위해서는 측정값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설정한 특성 우 클릭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측정값별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재설정 버튼을 클릭하시면 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13529"/>
            <a:ext cx="5648325" cy="1381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7864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27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37165" y="682941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3-7.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기본 기능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오름차순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내림차순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78440" y="1094103"/>
            <a:ext cx="895826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값을 정렬하기 위한 기능입니다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1]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기준 특성 선택 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Analysis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정렬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정렬 옵션을 선택합니다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2]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기준 특성 우 클릭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정렬 옵션을 선택합니다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r="-568" b="7603"/>
          <a:stretch/>
        </p:blipFill>
        <p:spPr>
          <a:xfrm>
            <a:off x="4368599" y="1628800"/>
            <a:ext cx="4358342" cy="189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1" t="24873" r="-3652"/>
          <a:stretch/>
        </p:blipFill>
        <p:spPr>
          <a:xfrm>
            <a:off x="4368599" y="4042102"/>
            <a:ext cx="1944216" cy="19993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7658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28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764704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3-8.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키 및 텍스트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0570" y="1107028"/>
            <a:ext cx="8958263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특성 값을 어떻게 조회할 건 지 조회 옵션을 설정할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텍스트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키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&amp;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텍스트 조회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1]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특성을 클릭하고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Analysis 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멤버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조회 옵션을 선택합니다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2]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특성을 우 클릭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멤버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조회 옵션을 선택합니다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-1" r="7353" b="31934"/>
          <a:stretch/>
        </p:blipFill>
        <p:spPr>
          <a:xfrm>
            <a:off x="4499992" y="1657535"/>
            <a:ext cx="4176464" cy="20013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861048"/>
            <a:ext cx="3578942" cy="24953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9492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29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782953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3-9.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소수점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스케일링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통화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(1/2)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0570" y="1194115"/>
            <a:ext cx="8958263" cy="360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화면 상에 디스플레이 되는 주요 지표의 숫자 형식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스케일링 단위 및 통화 옵션을 설정할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숫자 형식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설정을 변경할 주요 지표 선택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Analysis 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측정 값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숫자 형식 메뉴를 클릭합니다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해당 메뉴에서 스케일링 단위 및 소수점 자리 수를 설정할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스케일링 단위 선택 시 결과 값이 해당 단위만큼 나뉘어져 표시됩니다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* 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만일 해당 기능을 이용하여 스케일링 단위를 설정하시는 경우 프롬프트 상 수량 및 금액 스케일링은 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로 설정되어 있어야 합니다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124482"/>
            <a:ext cx="2869882" cy="14469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5263034"/>
            <a:ext cx="2305050" cy="6858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40" y="3124482"/>
            <a:ext cx="4521956" cy="1666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아래쪽 화살표 13"/>
          <p:cNvSpPr>
            <a:spLocks noChangeArrowheads="1"/>
          </p:cNvSpPr>
          <p:nvPr/>
        </p:nvSpPr>
        <p:spPr bwMode="auto">
          <a:xfrm rot="16200000">
            <a:off x="453835" y="5313040"/>
            <a:ext cx="506413" cy="406400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2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BI Report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3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36960" y="1052736"/>
            <a:ext cx="1440160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SD Cube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판매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19696" y="4089824"/>
            <a:ext cx="1440160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MM Cube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자재 관리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24260" y="2056212"/>
            <a:ext cx="1440160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PP Cube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생산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18332" y="5085184"/>
            <a:ext cx="1440160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CO Cube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관리회계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19696" y="3068960"/>
            <a:ext cx="1440160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FI Cube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재무회계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5292080" y="1994016"/>
            <a:ext cx="3851920" cy="7626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- </a:t>
            </a:r>
            <a:r>
              <a:rPr lang="en-US" altLang="ko-KR" dirty="0">
                <a:solidFill>
                  <a:srgbClr val="FF0000"/>
                </a:solidFill>
              </a:rPr>
              <a:t>S</a:t>
            </a:r>
            <a:r>
              <a:rPr lang="en-US" altLang="ko-KR" dirty="0">
                <a:solidFill>
                  <a:schemeClr val="tx1"/>
                </a:solidFill>
              </a:rPr>
              <a:t>_</a:t>
            </a:r>
            <a:r>
              <a:rPr lang="en-US" altLang="ko-KR" dirty="0">
                <a:solidFill>
                  <a:srgbClr val="FFC000"/>
                </a:solidFill>
              </a:rPr>
              <a:t>ZSD_001</a:t>
            </a:r>
            <a:r>
              <a:rPr lang="en-US" altLang="ko-KR" dirty="0">
                <a:solidFill>
                  <a:schemeClr val="tx1"/>
                </a:solidFill>
              </a:rPr>
              <a:t>_</a:t>
            </a:r>
            <a:r>
              <a:rPr lang="en-US" altLang="ko-KR" dirty="0">
                <a:solidFill>
                  <a:srgbClr val="0070C0"/>
                </a:solidFill>
              </a:rPr>
              <a:t>Q0058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 [</a:t>
            </a:r>
            <a:r>
              <a:rPr lang="en-US" altLang="ko-KR" sz="1400" dirty="0" err="1">
                <a:solidFill>
                  <a:schemeClr val="tx1"/>
                </a:solidFill>
              </a:rPr>
              <a:t>Std</a:t>
            </a:r>
            <a:r>
              <a:rPr lang="en-US" altLang="ko-KR" sz="1400" dirty="0">
                <a:solidFill>
                  <a:schemeClr val="tx1"/>
                </a:solidFill>
              </a:rPr>
              <a:t>] </a:t>
            </a:r>
            <a:r>
              <a:rPr lang="ko-KR" altLang="en-US" sz="1400" dirty="0" err="1">
                <a:solidFill>
                  <a:schemeClr val="tx1"/>
                </a:solidFill>
              </a:rPr>
              <a:t>경로별</a:t>
            </a:r>
            <a:r>
              <a:rPr lang="ko-KR" altLang="en-US" sz="1400" dirty="0">
                <a:solidFill>
                  <a:schemeClr val="tx1"/>
                </a:solidFill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</a:rPr>
              <a:t>브랜드별</a:t>
            </a:r>
            <a:r>
              <a:rPr lang="ko-KR" altLang="en-US" sz="1400" dirty="0">
                <a:solidFill>
                  <a:schemeClr val="tx1"/>
                </a:solidFill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</a:rPr>
              <a:t>회계매출액</a:t>
            </a:r>
            <a:endParaRPr lang="ko-KR" altLang="en-US" sz="1400" dirty="0">
              <a:solidFill>
                <a:schemeClr val="tx1"/>
              </a:solidFill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83" name="그룹 82"/>
          <p:cNvGrpSpPr/>
          <p:nvPr/>
        </p:nvGrpSpPr>
        <p:grpSpPr>
          <a:xfrm>
            <a:off x="4788024" y="843043"/>
            <a:ext cx="3970684" cy="5106237"/>
            <a:chOff x="4788024" y="843043"/>
            <a:chExt cx="3970684" cy="5106237"/>
          </a:xfrm>
        </p:grpSpPr>
        <p:sp>
          <p:nvSpPr>
            <p:cNvPr id="74" name="모서리가 둥근 직사각형 73"/>
            <p:cNvSpPr/>
            <p:nvPr/>
          </p:nvSpPr>
          <p:spPr>
            <a:xfrm>
              <a:off x="5292080" y="1097807"/>
              <a:ext cx="3240360" cy="7626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[</a:t>
              </a:r>
              <a:r>
                <a:rPr lang="ko-KR" altLang="en-US" dirty="0">
                  <a:solidFill>
                    <a:schemeClr val="tx1"/>
                  </a:solidFill>
                </a:rPr>
                <a:t>쿼리 명명 규칙</a:t>
              </a:r>
              <a:r>
                <a:rPr lang="en-US" altLang="ko-KR" dirty="0">
                  <a:solidFill>
                    <a:schemeClr val="tx1"/>
                  </a:solidFill>
                </a:rPr>
                <a:t>]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5108905" y="2758317"/>
              <a:ext cx="695615" cy="6956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5804520" y="2679367"/>
              <a:ext cx="2943944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50000"/>
                </a:lnSpc>
              </a:pPr>
              <a:r>
                <a:rPr lang="ko-KR" altLang="en-US" sz="1200" dirty="0">
                  <a:solidFill>
                    <a:schemeClr val="tx1"/>
                  </a:solidFill>
                </a:rPr>
                <a:t>리포트 유형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</a:rPr>
                <a:t>S: </a:t>
              </a:r>
              <a:r>
                <a:rPr lang="ko-KR" altLang="en-US" sz="1200" dirty="0">
                  <a:solidFill>
                    <a:schemeClr val="tx1"/>
                  </a:solidFill>
                </a:rPr>
                <a:t>표준 쿼리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</a:rPr>
                <a:t>Z: </a:t>
              </a:r>
              <a:r>
                <a:rPr lang="ko-KR" altLang="en-US" sz="1200" dirty="0">
                  <a:solidFill>
                    <a:schemeClr val="tx1"/>
                  </a:solidFill>
                </a:rPr>
                <a:t>사용자 생성 쿼리</a:t>
              </a:r>
              <a:endParaRPr lang="en-US" altLang="ko-KR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5108905" y="3585248"/>
              <a:ext cx="695615" cy="6956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5108905" y="4412603"/>
              <a:ext cx="695615" cy="69561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5804520" y="3645023"/>
              <a:ext cx="2943944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dirty="0">
                  <a:solidFill>
                    <a:schemeClr val="tx1"/>
                  </a:solidFill>
                </a:rPr>
                <a:t>데이터 큐브 이름</a:t>
              </a:r>
              <a:endParaRPr lang="en-US" altLang="ko-KR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5814764" y="4484653"/>
              <a:ext cx="2943944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dirty="0">
                  <a:solidFill>
                    <a:schemeClr val="tx1"/>
                  </a:solidFill>
                </a:rPr>
                <a:t>쿼리 번호</a:t>
              </a:r>
              <a:endParaRPr lang="en-US" altLang="ko-KR" sz="1200" dirty="0">
                <a:solidFill>
                  <a:schemeClr val="tx1"/>
                </a:solidFill>
              </a:endParaRPr>
            </a:p>
          </p:txBody>
        </p:sp>
        <p:sp>
          <p:nvSpPr>
            <p:cNvPr id="76" name="모서리가 둥근 직사각형 75"/>
            <p:cNvSpPr/>
            <p:nvPr/>
          </p:nvSpPr>
          <p:spPr>
            <a:xfrm>
              <a:off x="4788024" y="843043"/>
              <a:ext cx="3970684" cy="51062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2928516" y="1020794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cxnSp>
        <p:nvCxnSpPr>
          <p:cNvPr id="4" name="직선 화살표 연결선 3"/>
          <p:cNvCxnSpPr>
            <a:stCxn id="9" idx="3"/>
            <a:endCxn id="2" idx="1"/>
          </p:cNvCxnSpPr>
          <p:nvPr/>
        </p:nvCxnSpPr>
        <p:spPr>
          <a:xfrm flipV="1">
            <a:off x="2077120" y="1125538"/>
            <a:ext cx="851396" cy="359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9" idx="3"/>
            <a:endCxn id="44" idx="1"/>
          </p:cNvCxnSpPr>
          <p:nvPr/>
        </p:nvCxnSpPr>
        <p:spPr>
          <a:xfrm flipV="1">
            <a:off x="2077120" y="1450735"/>
            <a:ext cx="838696" cy="34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2915816" y="1345991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915816" y="1675395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915816" y="2076078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915816" y="2418233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915816" y="2774322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915816" y="3068960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2915816" y="3394157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915816" y="3719354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915816" y="4116343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915816" y="4417128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915816" y="4717913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2915816" y="5108218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915816" y="5393779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915816" y="5679340"/>
            <a:ext cx="792088" cy="2094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Report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cxnSp>
        <p:nvCxnSpPr>
          <p:cNvPr id="62" name="직선 화살표 연결선 61"/>
          <p:cNvCxnSpPr>
            <a:stCxn id="9" idx="3"/>
            <a:endCxn id="46" idx="1"/>
          </p:cNvCxnSpPr>
          <p:nvPr/>
        </p:nvCxnSpPr>
        <p:spPr>
          <a:xfrm>
            <a:off x="2077120" y="1484784"/>
            <a:ext cx="838696" cy="29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>
            <a:stCxn id="15" idx="3"/>
            <a:endCxn id="47" idx="1"/>
          </p:cNvCxnSpPr>
          <p:nvPr/>
        </p:nvCxnSpPr>
        <p:spPr>
          <a:xfrm flipV="1">
            <a:off x="2064420" y="2180822"/>
            <a:ext cx="851396" cy="307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15" idx="3"/>
            <a:endCxn id="49" idx="1"/>
          </p:cNvCxnSpPr>
          <p:nvPr/>
        </p:nvCxnSpPr>
        <p:spPr>
          <a:xfrm>
            <a:off x="2064420" y="2488260"/>
            <a:ext cx="851396" cy="3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15" idx="3"/>
            <a:endCxn id="50" idx="1"/>
          </p:cNvCxnSpPr>
          <p:nvPr/>
        </p:nvCxnSpPr>
        <p:spPr>
          <a:xfrm>
            <a:off x="2064420" y="2488260"/>
            <a:ext cx="851396" cy="390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>
            <a:stCxn id="17" idx="3"/>
            <a:endCxn id="54" idx="1"/>
          </p:cNvCxnSpPr>
          <p:nvPr/>
        </p:nvCxnSpPr>
        <p:spPr>
          <a:xfrm>
            <a:off x="2059856" y="3501008"/>
            <a:ext cx="855960" cy="323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>
            <a:stCxn id="17" idx="3"/>
            <a:endCxn id="53" idx="1"/>
          </p:cNvCxnSpPr>
          <p:nvPr/>
        </p:nvCxnSpPr>
        <p:spPr>
          <a:xfrm flipV="1">
            <a:off x="2059856" y="3498901"/>
            <a:ext cx="855960" cy="2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>
            <a:stCxn id="17" idx="3"/>
            <a:endCxn id="52" idx="1"/>
          </p:cNvCxnSpPr>
          <p:nvPr/>
        </p:nvCxnSpPr>
        <p:spPr>
          <a:xfrm flipV="1">
            <a:off x="2059856" y="3173704"/>
            <a:ext cx="855960" cy="327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/>
          <p:cNvCxnSpPr>
            <a:stCxn id="14" idx="3"/>
            <a:endCxn id="55" idx="1"/>
          </p:cNvCxnSpPr>
          <p:nvPr/>
        </p:nvCxnSpPr>
        <p:spPr>
          <a:xfrm flipV="1">
            <a:off x="2059856" y="4221087"/>
            <a:ext cx="855960" cy="30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>
            <a:stCxn id="14" idx="3"/>
            <a:endCxn id="56" idx="1"/>
          </p:cNvCxnSpPr>
          <p:nvPr/>
        </p:nvCxnSpPr>
        <p:spPr>
          <a:xfrm>
            <a:off x="2059856" y="4521872"/>
            <a:ext cx="855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>
            <a:stCxn id="14" idx="3"/>
            <a:endCxn id="57" idx="1"/>
          </p:cNvCxnSpPr>
          <p:nvPr/>
        </p:nvCxnSpPr>
        <p:spPr>
          <a:xfrm>
            <a:off x="2059856" y="4521872"/>
            <a:ext cx="855960" cy="30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6" idx="3"/>
            <a:endCxn id="58" idx="1"/>
          </p:cNvCxnSpPr>
          <p:nvPr/>
        </p:nvCxnSpPr>
        <p:spPr>
          <a:xfrm flipV="1">
            <a:off x="2058492" y="5212962"/>
            <a:ext cx="857324" cy="30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/>
          <p:cNvCxnSpPr>
            <a:stCxn id="16" idx="3"/>
            <a:endCxn id="59" idx="1"/>
          </p:cNvCxnSpPr>
          <p:nvPr/>
        </p:nvCxnSpPr>
        <p:spPr>
          <a:xfrm flipV="1">
            <a:off x="2058492" y="5498523"/>
            <a:ext cx="857324" cy="1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16" idx="3"/>
            <a:endCxn id="60" idx="1"/>
          </p:cNvCxnSpPr>
          <p:nvPr/>
        </p:nvCxnSpPr>
        <p:spPr>
          <a:xfrm>
            <a:off x="2058492" y="5517232"/>
            <a:ext cx="857324" cy="266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800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30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908720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3-9.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소수점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스케일링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통화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(2/2)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0570" y="1319882"/>
            <a:ext cx="89582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통화 환산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금액 지표를 선택 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Analysis 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측정 값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통화 환산 메뉴를 선택합니다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변환 하고자 하는 환율 유형을 선택합니다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ZNRT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는 항상 현재 연도 기준의 환율이며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과거 기준 환율 선택이 가능합니다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* 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해외 현지 통화 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KRW 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기준의 통화 </a:t>
            </a:r>
            <a:r>
              <a:rPr lang="ko-KR" altLang="en-US" sz="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환산만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가능합니다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* 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해당 기능을 사용하여 통화 환산을 하시는 경우 프롬프트 상 통화 조건이 지정되지 않아야 합니다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4507" t="3031"/>
          <a:stretch/>
        </p:blipFill>
        <p:spPr>
          <a:xfrm>
            <a:off x="755576" y="2839814"/>
            <a:ext cx="4576457" cy="1445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2839814"/>
            <a:ext cx="1874348" cy="19969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047" y="5792163"/>
            <a:ext cx="1941462" cy="4011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047" y="5093306"/>
            <a:ext cx="1980736" cy="383106"/>
          </a:xfrm>
          <a:prstGeom prst="rect">
            <a:avLst/>
          </a:prstGeom>
        </p:spPr>
      </p:pic>
      <p:sp>
        <p:nvSpPr>
          <p:cNvPr id="11" name="아래쪽 화살표 13"/>
          <p:cNvSpPr>
            <a:spLocks noChangeArrowheads="1"/>
          </p:cNvSpPr>
          <p:nvPr/>
        </p:nvSpPr>
        <p:spPr bwMode="auto">
          <a:xfrm rot="16200000">
            <a:off x="628356" y="5362809"/>
            <a:ext cx="506413" cy="406400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129" y="5166160"/>
            <a:ext cx="275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2019</a:t>
            </a:r>
            <a:r>
              <a:rPr lang="ko-KR" altLang="en-US" sz="900" dirty="0"/>
              <a:t>년 환율 적용 시 </a:t>
            </a:r>
            <a:r>
              <a:rPr lang="en-US" altLang="ko-KR" sz="900" dirty="0"/>
              <a:t>(</a:t>
            </a:r>
            <a:r>
              <a:rPr lang="ko-KR" altLang="en-US" sz="900" dirty="0"/>
              <a:t>환율</a:t>
            </a:r>
            <a:r>
              <a:rPr lang="en-US" altLang="ko-KR" sz="900" dirty="0"/>
              <a:t>: 1 THB = 35 KRW)</a:t>
            </a:r>
            <a:endParaRPr lang="ko-KR" alt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329137" y="5819216"/>
            <a:ext cx="27520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/>
              <a:t>현재 년도 환율 적용 시 </a:t>
            </a:r>
            <a:r>
              <a:rPr lang="en-US" altLang="ko-KR" sz="900" dirty="0"/>
              <a:t>(</a:t>
            </a:r>
            <a:r>
              <a:rPr lang="ko-KR" altLang="en-US" sz="900" dirty="0"/>
              <a:t>환율</a:t>
            </a:r>
            <a:r>
              <a:rPr lang="en-US" altLang="ko-KR" sz="900" dirty="0"/>
              <a:t>: 1 THB = 37.6 KRW)</a:t>
            </a:r>
          </a:p>
          <a:p>
            <a:br>
              <a:rPr lang="en-US" altLang="ko-KR" sz="700" dirty="0"/>
            </a:br>
            <a:r>
              <a:rPr lang="en-US" altLang="ko-KR" sz="700" dirty="0"/>
              <a:t>* </a:t>
            </a:r>
            <a:r>
              <a:rPr lang="ko-KR" altLang="en-US" sz="700" dirty="0"/>
              <a:t>작성 시점 현재 년도</a:t>
            </a:r>
            <a:r>
              <a:rPr lang="en-US" altLang="ko-KR" sz="700" dirty="0"/>
              <a:t>: 2020</a:t>
            </a:r>
            <a:r>
              <a:rPr lang="ko-KR" altLang="en-US" sz="700" dirty="0"/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3028041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31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64351" y="620688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3-10.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총계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1520" y="954975"/>
            <a:ext cx="8958263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각 특성 마다 총계 라인에 대한 조회 옵션을 설정하실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1]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총계 라인 우 클릭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총계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원하시는 조회 옵션을 선택합니다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   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총계 표시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항상 총계 값을 보여줍니다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   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총계 숨기기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항상 총계 값을 숨깁니다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   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하나의 멤버만 사용할 수 있는 경우 총계 숨기기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조회되는 값이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개면 총계를 보여주지 않으며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2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개 이상인 경우 조회됩니다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2]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총계 라인 선택 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Analysis 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총계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원하는 옵션을 선택합니다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해당 메뉴를 이용하시는 경우 총계 라인의 위치를 지정할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왼쪽 오른쪽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위 아래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43" y="1518558"/>
            <a:ext cx="4184422" cy="14744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43" y="4505158"/>
            <a:ext cx="5296311" cy="17818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9757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32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70649" y="1074886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3-11.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멤버 반복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0570" y="1549574"/>
            <a:ext cx="89582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기본적으로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BI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에서는 반복되는 텍스트에 대해서는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번만 조회되도록 설정되어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다만 엑셀 수식 등을 사용하기 위해 텍스트가 모두 채워져야 하는 경우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멤버 반복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옵션을 통해 내용을 채울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Analysis Design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탭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크로스 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멤버 반복 체크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아래쪽 화살표 13"/>
          <p:cNvSpPr>
            <a:spLocks noChangeArrowheads="1"/>
          </p:cNvSpPr>
          <p:nvPr/>
        </p:nvSpPr>
        <p:spPr bwMode="auto">
          <a:xfrm rot="16200000">
            <a:off x="5058186" y="3439268"/>
            <a:ext cx="506413" cy="406400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3002" t="-399" b="12748"/>
          <a:stretch/>
        </p:blipFill>
        <p:spPr>
          <a:xfrm>
            <a:off x="355020" y="2732078"/>
            <a:ext cx="4415398" cy="1820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3166215"/>
            <a:ext cx="2920321" cy="1136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5249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33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0375" y="620688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3-12.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계층 구조 펼치기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51650" y="1031850"/>
            <a:ext cx="89582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손익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레포트와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같은 경우 계층 구조로 지표가 구성되어 있어 내역을 확인하기 위해서는 구조를 펼쳐야 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계층 구조가 여러 단계로 이루어져 있기 때문에 아래 옵션을 사용 시 좀 더 용이하게 계층 구조 내역을 확인할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1]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계층 구조 우 클릭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레벨로 펼치기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가장 큰 숫자를 선택 시 선택한 계층 구조의 가장 하위 레벨까지 펼쳐집니다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    *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가장 상단의 셀을 선택 후 해당 내역 수행 시 전체 계층 구조가 펼쳐집니다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2]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계층 구조 클릭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Analysis 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계층 구조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레벨로 펼치기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확인하고자 하는 레벨의 숫자 선택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59" y="2310718"/>
            <a:ext cx="2600689" cy="1819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288274"/>
            <a:ext cx="2177853" cy="1842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아래쪽 화살표 13"/>
          <p:cNvSpPr>
            <a:spLocks noChangeArrowheads="1"/>
          </p:cNvSpPr>
          <p:nvPr/>
        </p:nvSpPr>
        <p:spPr bwMode="auto">
          <a:xfrm rot="16200000">
            <a:off x="3341514" y="2936210"/>
            <a:ext cx="506413" cy="406400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/>
          <a:srcRect t="11832" r="-1039"/>
          <a:stretch/>
        </p:blipFill>
        <p:spPr>
          <a:xfrm>
            <a:off x="467544" y="4589575"/>
            <a:ext cx="3951282" cy="15494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8148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34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42033" y="764704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3-13.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마스터 특성 내역 조회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83308" y="1175866"/>
            <a:ext cx="8958263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특성 중 마스터 정보를 가지고 있는 것들은 관련 속성들을 추가적인 정보로 조회 가능합니다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(EX)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거래처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자재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고객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… 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다만 해당 방식으로 항목 추가 시 추가된 정보 기준으로는 데이터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필터링이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불가합니다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]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디자인 패널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데이터 소스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마스터 내역을 가지고 있는 항목에 대해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클릭하여 확장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특성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버튼 클릭하여 확장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마스터 데이터 요소 중 원하시는 요소에 대하 우 클릭 후 추가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37750"/>
            <a:ext cx="8207437" cy="22802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8375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302" y="3646031"/>
            <a:ext cx="1689675" cy="2772799"/>
          </a:xfrm>
          <a:prstGeom prst="rect">
            <a:avLst/>
          </a:prstGeom>
        </p:spPr>
      </p:pic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35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39984" y="586281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3-14.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조건부 서식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85737" y="967479"/>
            <a:ext cx="8958263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결과 값에 따라 서식 스타일을 지정할 수 있습니다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ko-KR" sz="11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Analysis Design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탭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조건부 서식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신규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서식 조건에 대해 작성하고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추가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”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버튼을 클릭합니다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확인 시 지정된 조건에 따라 스타일이 적용됩니다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아래쪽 화살표 13"/>
          <p:cNvSpPr>
            <a:spLocks noChangeArrowheads="1"/>
          </p:cNvSpPr>
          <p:nvPr/>
        </p:nvSpPr>
        <p:spPr bwMode="auto">
          <a:xfrm rot="16200000">
            <a:off x="5905300" y="4780748"/>
            <a:ext cx="339725" cy="271462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225" y="1603306"/>
            <a:ext cx="3954533" cy="1920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그림 11" descr="The Mouse Cursor Click Icon · Free vector graphic on Pixabay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-313"/>
          <a:stretch/>
        </p:blipFill>
        <p:spPr>
          <a:xfrm>
            <a:off x="5476439" y="4869160"/>
            <a:ext cx="247689" cy="360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348" y="4092747"/>
            <a:ext cx="2553879" cy="1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97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36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29295" y="764704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3-15.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기본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저장 및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새로고침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270570" y="1175866"/>
            <a:ext cx="89582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데이터 편집이 완료된 후 일반 엑셀 파일 저장하는 것과 동일하게 파일을 저장하시면 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다음 번에 파일을 활용하실 때에는 </a:t>
            </a:r>
            <a:r>
              <a:rPr lang="ko-KR" altLang="en-US" sz="1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새로고침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버튼을 클릭하여 동일한 포맷에 대해 데이터만 새롭게 업데이트 하실 수 있습니다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9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5"/>
          <a:stretch>
            <a:fillRect/>
          </a:stretch>
        </p:blipFill>
        <p:spPr bwMode="auto">
          <a:xfrm>
            <a:off x="696020" y="2204566"/>
            <a:ext cx="6080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직선 화살표 연결선 19"/>
          <p:cNvCxnSpPr/>
          <p:nvPr/>
        </p:nvCxnSpPr>
        <p:spPr bwMode="auto">
          <a:xfrm>
            <a:off x="1559620" y="2563341"/>
            <a:ext cx="86518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555776" y="3685714"/>
            <a:ext cx="6985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새로고침에는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가지 옵션이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모두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새로고침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파일 내 삽입된 모든 쿼리에 대해 데이터를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새로고침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데이터 소스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새로고침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현재 선택한 셀에 해당하는 쿼리에 대해서만 데이터를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새로고침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데이터 소스 재설정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현재 선택한 셀에 해당하는 쿼리에 대해 설정을 초기화합니다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  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편집한 레이아웃이 모두 사라지고 신규 삽입 시의 포맷으로 초기화됩니다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975" y="2127200"/>
            <a:ext cx="5732115" cy="1146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/>
          <a:srcRect t="5342" r="6202" b="-1"/>
          <a:stretch/>
        </p:blipFill>
        <p:spPr>
          <a:xfrm>
            <a:off x="724260" y="3717032"/>
            <a:ext cx="1670720" cy="13975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68298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37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5076" y="766284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3-16.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복사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이동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(1/2)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66351" y="1111535"/>
            <a:ext cx="895826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쿼리 복사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매번 신규 쿼리를 삽입하고 편집할 필요 없이 기존에 사용하던 쿼리의 내역을 그대로 복사하여 새롭게 삽입할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복사하고자 하는 쿼리를 선택 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Analysis Design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스마트 복사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를 클릭합니다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붙여 넣으려는 위치를 선택 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스마트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붙여넣기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를 클릭합니다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동일한 내역으로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레포트가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복사됩니다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아래쪽 화살표 13"/>
          <p:cNvSpPr>
            <a:spLocks noChangeArrowheads="1"/>
          </p:cNvSpPr>
          <p:nvPr/>
        </p:nvSpPr>
        <p:spPr bwMode="auto">
          <a:xfrm rot="16200000">
            <a:off x="4321845" y="4926688"/>
            <a:ext cx="339725" cy="271462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r="589" b="40139"/>
          <a:stretch/>
        </p:blipFill>
        <p:spPr>
          <a:xfrm>
            <a:off x="395536" y="2005443"/>
            <a:ext cx="5745809" cy="1733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28931" t="-1633"/>
          <a:stretch/>
        </p:blipFill>
        <p:spPr>
          <a:xfrm>
            <a:off x="395536" y="4246111"/>
            <a:ext cx="3855108" cy="16326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666867"/>
            <a:ext cx="4334085" cy="7911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6167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38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5076" y="766284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3-16.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복사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이동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(2/2)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66351" y="1111535"/>
            <a:ext cx="895826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쿼리 이동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디자인 패널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프롬프트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데이터 소스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버튼 확장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크로스탭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클릭 시 현재 삽입된 쿼리의 명칭과 위치를 확인하실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변경 할 위치를 선택한 후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크로스탭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우 클릭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이동위치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메뉴 클릭 시 위치 좌표 변경 가능합니다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아래쪽 화살표 13"/>
          <p:cNvSpPr>
            <a:spLocks noChangeArrowheads="1"/>
          </p:cNvSpPr>
          <p:nvPr/>
        </p:nvSpPr>
        <p:spPr bwMode="auto">
          <a:xfrm rot="16200000">
            <a:off x="3884902" y="5161564"/>
            <a:ext cx="339725" cy="271462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t="34127" r="1117"/>
          <a:stretch/>
        </p:blipFill>
        <p:spPr>
          <a:xfrm>
            <a:off x="377946" y="2108894"/>
            <a:ext cx="3567548" cy="21910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75" y="4674078"/>
            <a:ext cx="3170758" cy="1246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531" y="4887177"/>
            <a:ext cx="2922097" cy="8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69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580" y="2673564"/>
            <a:ext cx="3196373" cy="1944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39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30796" y="846453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3-17.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변수 병합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72071" y="1122678"/>
            <a:ext cx="89582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변수 병합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“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옵션을 체크하는 경우 파일 내 모든 프롬프트에 대해 동일한 변수에 대해서는 한번만 입력될 수 있도록 병합됩니다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레이아웃만 다르고 조건은 동일하게 여러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레포트를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삽입하신 경우 해당 옵션을 사용하시면 프롬프트 내역 업데이트에 용이합니다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디자인 패널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컴포넌트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가장 상단의 파일 명을 선택 후 아래 설정 중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변수 병합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옵션을 체크합니다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595668"/>
            <a:ext cx="3246748" cy="3512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751903"/>
            <a:ext cx="3575071" cy="1692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아래쪽 화살표 13"/>
          <p:cNvSpPr>
            <a:spLocks noChangeArrowheads="1"/>
          </p:cNvSpPr>
          <p:nvPr/>
        </p:nvSpPr>
        <p:spPr bwMode="auto">
          <a:xfrm rot="19267900">
            <a:off x="5728340" y="4386399"/>
            <a:ext cx="625280" cy="693029"/>
          </a:xfrm>
          <a:prstGeom prst="downArrow">
            <a:avLst>
              <a:gd name="adj1" fmla="val 44306"/>
              <a:gd name="adj2" fmla="val 50133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6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28885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메뉴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4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229295" y="620688"/>
            <a:ext cx="9001125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Analysis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쿼리를 삽입하고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디스플레이 옵션을 조정할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arenR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arenR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arenR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arenR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arenR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arenR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arenR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arenR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arenR"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Analysis Design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결과 값에 대한 디자인을 변경하기 위한 메뉴입니다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차트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조건부 서식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스타일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디자이너 메뉴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.. 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71" y="1668078"/>
            <a:ext cx="8105277" cy="94497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71" y="3638004"/>
            <a:ext cx="7821944" cy="9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99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40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764704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3-18.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동적 계산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0570" y="1164754"/>
            <a:ext cx="89582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화면에 출력되는 결과 값에 따라 동적으로 계산되는 지표 요소를 추가하실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순위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기여도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…).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대상이 되는 주요 지표 선택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Analysis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계산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동적 계산 추가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원하는 계산 요소 선택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25" y="2051952"/>
            <a:ext cx="5489511" cy="22376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굽은 화살표 2"/>
          <p:cNvSpPr/>
          <p:nvPr/>
        </p:nvSpPr>
        <p:spPr>
          <a:xfrm rot="10800000" flipH="1">
            <a:off x="378625" y="4313484"/>
            <a:ext cx="720080" cy="720080"/>
          </a:xfrm>
          <a:prstGeom prst="bentArrow">
            <a:avLst>
              <a:gd name="adj1" fmla="val 25000"/>
              <a:gd name="adj2" fmla="val 25000"/>
              <a:gd name="adj3" fmla="val 32397"/>
              <a:gd name="adj4" fmla="val 437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495" y="4653136"/>
            <a:ext cx="6332411" cy="137168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5868144" y="4653136"/>
            <a:ext cx="2232248" cy="15121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919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41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31769" y="801210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3-19.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계산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3044" y="1077435"/>
            <a:ext cx="8958263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기존에 제공되는 지표에 대해 계산식을 작성하여 새로운 지표를 만들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Analysis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탭의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계산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고급 계산 추가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새로 생성될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지표명을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입력하고 계산식 내역을 작성합니다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함수 삽입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”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에서 사용 가능한 계산식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멤버 삽입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에서 쿼리 내 지표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내역을 확인하실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아래쪽 화살표 13"/>
          <p:cNvSpPr>
            <a:spLocks noChangeArrowheads="1"/>
          </p:cNvSpPr>
          <p:nvPr/>
        </p:nvSpPr>
        <p:spPr bwMode="auto">
          <a:xfrm rot="16200000">
            <a:off x="3740819" y="4864282"/>
            <a:ext cx="602563" cy="569186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r="-88" b="19573"/>
          <a:stretch/>
        </p:blipFill>
        <p:spPr>
          <a:xfrm>
            <a:off x="556310" y="1880231"/>
            <a:ext cx="4206593" cy="168230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14" y="4073554"/>
            <a:ext cx="2893815" cy="234333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761" y="4654380"/>
            <a:ext cx="4210479" cy="98899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990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42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4025" y="992188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3-20.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고급 기능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신규 라인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95300" y="1397000"/>
            <a:ext cx="895826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내역이 정의되지 않은 신규 라인을 추가할 수 있으며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간단한 사칙연산에 대한 엑셀 수식을 작성하여 적용할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방법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삽입하고자 하는 위치를 선택 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Analysis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탭의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신규라인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삽입할 위치 옵션 선택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지표 명 및 수식 내역을 입력합니다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수식을 라인에 모두 복사하면 해당 라인은 수식이 적용되어 계산됩니다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아래쪽 화살표 13"/>
          <p:cNvSpPr>
            <a:spLocks noChangeArrowheads="1"/>
          </p:cNvSpPr>
          <p:nvPr/>
        </p:nvSpPr>
        <p:spPr bwMode="auto">
          <a:xfrm rot="16200000">
            <a:off x="5369292" y="4805210"/>
            <a:ext cx="339725" cy="357188"/>
          </a:xfrm>
          <a:prstGeom prst="downArrow">
            <a:avLst>
              <a:gd name="adj1" fmla="val 44306"/>
              <a:gd name="adj2" fmla="val 50083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3553" t="337" r="619" b="14132"/>
          <a:stretch/>
        </p:blipFill>
        <p:spPr>
          <a:xfrm>
            <a:off x="624647" y="2338661"/>
            <a:ext cx="3804306" cy="16155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653" y="2860147"/>
            <a:ext cx="3828269" cy="66051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84" y="4607503"/>
            <a:ext cx="4388420" cy="75499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/>
          <a:srcRect l="40008" t="-9261"/>
          <a:stretch/>
        </p:blipFill>
        <p:spPr>
          <a:xfrm>
            <a:off x="5940152" y="4512917"/>
            <a:ext cx="2267523" cy="849583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>
            <a:off x="4655973" y="4813941"/>
            <a:ext cx="0" cy="487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8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6" y="1522404"/>
            <a:ext cx="8644829" cy="1007881"/>
          </a:xfrm>
          <a:prstGeom prst="rect">
            <a:avLst/>
          </a:prstGeom>
        </p:spPr>
      </p:pic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5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47651" y="778812"/>
            <a:ext cx="836229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2-1. Analysis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탭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(1/2)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" name="직사각형 1"/>
          <p:cNvSpPr>
            <a:spLocks noChangeArrowheads="1"/>
          </p:cNvSpPr>
          <p:nvPr/>
        </p:nvSpPr>
        <p:spPr bwMode="auto">
          <a:xfrm>
            <a:off x="5214939" y="1997075"/>
            <a:ext cx="167245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ko-KR" altLang="en-US" sz="2400"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0851" y="2781300"/>
            <a:ext cx="8362292" cy="30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소스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소스 삽입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쿼리를 검색하여 삽입하기 위한 메뉴입니다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모두 새로 고침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파일 내 삽입된 쿼리에 대하여 연결정보를 새로 고침 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액션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실행 취소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이전 단계 작업으로 돌아갑니다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다시 실행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취소되었던 작업을 다시 수행합니다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메시지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실행 시 오류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경고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정보 메시지를 출력합니다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분석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프롬프트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실행 조건과 관련한 프롬프트 변수 값을 확인할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필터링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 조건을 설정할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정렬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정렬 방식을 지정할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계층 구조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계층 구조와 관련된 옵션을 조정할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계산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별도 계산식을 추가하기 위한 메뉴입니다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205979" y="1722439"/>
            <a:ext cx="981645" cy="773124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ko-KR" alt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221731" y="1724037"/>
            <a:ext cx="831733" cy="77152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ko-KR" alt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2087570" y="1738590"/>
            <a:ext cx="1692341" cy="77152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ko-KR" alt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0D6478A-5C9C-44EC-B59A-F6BF9F9444F3}"/>
              </a:ext>
            </a:extLst>
          </p:cNvPr>
          <p:cNvSpPr txBox="1">
            <a:spLocks noChangeArrowheads="1"/>
          </p:cNvSpPr>
          <p:nvPr/>
        </p:nvSpPr>
        <p:spPr>
          <a:xfrm>
            <a:off x="229295" y="149473"/>
            <a:ext cx="7323992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메뉴</a:t>
            </a:r>
          </a:p>
        </p:txBody>
      </p:sp>
    </p:spTree>
    <p:extLst>
      <p:ext uri="{BB962C8B-B14F-4D97-AF65-F5344CB8AC3E}">
        <p14:creationId xmlns:p14="http://schemas.microsoft.com/office/powerpoint/2010/main" val="205570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6" y="1412776"/>
            <a:ext cx="8644829" cy="1007881"/>
          </a:xfrm>
          <a:prstGeom prst="rect">
            <a:avLst/>
          </a:prstGeom>
        </p:spPr>
      </p:pic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메뉴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6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1507" y="2700437"/>
            <a:ext cx="8337301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표시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멤버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멤버에 대한 표시 옵션을 조정할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측정값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측정값에 대한 표시 옵션을 조정할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소수 점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스케일링 계수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통화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총계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총계 표시와 관련된 옵션을 조정할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29295" y="836712"/>
            <a:ext cx="8132204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2-1. Analysis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탭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(2/2)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1"/>
          <p:cNvSpPr>
            <a:spLocks noChangeArrowheads="1"/>
          </p:cNvSpPr>
          <p:nvPr/>
        </p:nvSpPr>
        <p:spPr bwMode="auto">
          <a:xfrm>
            <a:off x="4980682" y="1800234"/>
            <a:ext cx="1626441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ko-KR" altLang="en-US" sz="2400">
              <a:cs typeface="Arial" panose="020B0604020202020204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3779912" y="1608803"/>
            <a:ext cx="747928" cy="811854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ko-KR" alt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7884368" y="1632181"/>
            <a:ext cx="936104" cy="804417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ko-KR" alt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72095" y="3793711"/>
            <a:ext cx="8337301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디자인 패널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표시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디자인 패널을 표시하거나 숨길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새로 고침 일시 중지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디자인 패널에서 조건 변경 할 때마다 새로 고침 할 것인지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		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조건 변경이 모두 완료된 후 새로 고침 할 것인지 조정할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0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5" y="1210792"/>
            <a:ext cx="7365649" cy="888107"/>
          </a:xfrm>
          <a:prstGeom prst="rect">
            <a:avLst/>
          </a:prstGeom>
        </p:spPr>
      </p:pic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메뉴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376095" y="6592419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7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29295" y="764704"/>
            <a:ext cx="90011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2-2. Analysis Design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탭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229295" y="1412720"/>
            <a:ext cx="958329" cy="686179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ko-KR" alt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14995" y="2372842"/>
            <a:ext cx="92583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삽입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삽입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결과 값에 따른 차트를 삽입할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정보 필드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삽입된 쿼리에 대한 정보 내역을 보여줍니다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명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변수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마지막 업데이트 일자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..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등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단순 데이터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필터링이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가능한 필터 메뉴가 추가됩니다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서식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조건부 서식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특정 조건에 따라 서식이 변경되도록 규칙을 설정할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신규 라인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쿼리에 새로운 라인을 임의로 생성할 수 있으며 간단한 계산식 설정이 가능합니다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서식 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셀에 대한 서식 지정이 가능합니다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크로스 탭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크로스 탭에 대한 표시 옵션 지정이 가능합니다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스타일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스타일에 대해 지정할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툴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계산식으로 변환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결과 값을 수식으로 변경합니다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변경 시 더 이상 디자인 패널 활용 불가합니다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.)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Query Designer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시작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선택한 쿼리에 대해 편집할 수 있도록 쿼리 디자이너가 열립니다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                                 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해당 기능 활용을 위해서는 쿼리 디자이너가 별도 설치되어 있어야 하며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디자이너 권한도 별도로 취득 하셔야 합니다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.)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뷰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스마트 복사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붙여 넣기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편집한 쿼리에 대해 동일하게 복사 및 붙여 넣기가 가능합니다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뷰 저장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편집한 쿼리에 대해 서버에 뷰로 저장합니다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892432" y="1410582"/>
            <a:ext cx="1599448" cy="688317"/>
          </a:xfrm>
          <a:prstGeom prst="roundRect">
            <a:avLst/>
          </a:prstGeom>
          <a:noFill/>
          <a:ln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ko-KR" alt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76095" y="1410582"/>
            <a:ext cx="1492049" cy="688318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ko-KR" alt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900440" y="1421588"/>
            <a:ext cx="851919" cy="666304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ko-KR" altLang="en-US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8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36082" y="836712"/>
            <a:ext cx="7690285" cy="32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삽입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(1/3)</a:t>
            </a: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방법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Analysis 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데이터 소스 삽입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&gt;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분석을 위한 데이터 소스 삽입을 클릭합니다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BWP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서버 선택 후 로그온을 진행합니다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클라이언트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: 100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언어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: KO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국문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), EN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영문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), ZH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중문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* </a:t>
            </a:r>
            <a:r>
              <a:rPr lang="ko-KR" altLang="en-US" sz="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국문의 경우 반드시 대문자 </a:t>
            </a:r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KO</a:t>
            </a:r>
            <a:r>
              <a:rPr lang="ko-KR" altLang="en-US" sz="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로 입력해주세요</a:t>
            </a:r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ko-KR" sz="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오른쪽 화살표 3"/>
          <p:cNvSpPr>
            <a:spLocks noChangeArrowheads="1"/>
          </p:cNvSpPr>
          <p:nvPr/>
        </p:nvSpPr>
        <p:spPr bwMode="auto">
          <a:xfrm>
            <a:off x="4761892" y="4905141"/>
            <a:ext cx="645718" cy="309562"/>
          </a:xfrm>
          <a:prstGeom prst="rightArrow">
            <a:avLst>
              <a:gd name="adj1" fmla="val 50000"/>
              <a:gd name="adj2" fmla="val 4996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7" y="4103293"/>
            <a:ext cx="4307047" cy="19097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94" y="1705695"/>
            <a:ext cx="7574859" cy="133758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4111525"/>
            <a:ext cx="2868419" cy="19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Analysis 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기능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9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764704"/>
            <a:ext cx="757435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3-1.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쿼리 삽입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(2/3)</a:t>
            </a: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7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검색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”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탭에서 쿼리 명을 직접 검색하시거나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역할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”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탭에서 영역 별로 주요 쿼리를 확인하여 삽입하실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검색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				                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역할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91" y="2060848"/>
            <a:ext cx="4235294" cy="187707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060848"/>
            <a:ext cx="3874103" cy="21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9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6F1hRvbEqHFVzO3pfS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6689</TotalTime>
  <Words>3340</Words>
  <Application>Microsoft Office PowerPoint</Application>
  <PresentationFormat>화면 슬라이드 쇼(4:3)</PresentationFormat>
  <Paragraphs>563</Paragraphs>
  <Slides>42</Slides>
  <Notes>41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51" baseType="lpstr">
      <vt:lpstr>맑은 고딕</vt:lpstr>
      <vt:lpstr>아리따-돋움(OTF)-Medium</vt:lpstr>
      <vt:lpstr>아리따-돋움(TTF)-Bold</vt:lpstr>
      <vt:lpstr>아리따-돋움(TTF)-Medium</vt:lpstr>
      <vt:lpstr>아리따-돋움(TTF)-SemiBold</vt:lpstr>
      <vt:lpstr>Arial</vt:lpstr>
      <vt:lpstr>Wingdings</vt:lpstr>
      <vt:lpstr>Office 테마</vt:lpstr>
      <vt:lpstr>think-cell Slide</vt:lpstr>
      <vt:lpstr>Analysis Office 교육</vt:lpstr>
      <vt:lpstr>INDEX</vt:lpstr>
      <vt:lpstr>BI Report</vt:lpstr>
      <vt:lpstr>Analysis 메뉴</vt:lpstr>
      <vt:lpstr>PowerPoint 프레젠테이션</vt:lpstr>
      <vt:lpstr>Analysis 메뉴</vt:lpstr>
      <vt:lpstr>Analysis 메뉴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  <vt:lpstr>Analysis 기능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06.06.03.01-간접구매-소모품구매</dc:title>
  <dc:creator>amore</dc:creator>
  <cp:lastModifiedBy>양윤헌/ERP 플랫폼서비스팀/YOONHEON YANG</cp:lastModifiedBy>
  <cp:revision>226</cp:revision>
  <dcterms:created xsi:type="dcterms:W3CDTF">2016-10-18T09:44:21Z</dcterms:created>
  <dcterms:modified xsi:type="dcterms:W3CDTF">2025-11-17T07:43:56Z</dcterms:modified>
</cp:coreProperties>
</file>