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7.xml" ContentType="application/vnd.openxmlformats-officedocument.presentationml.slide+xml"/>
  <Override PartName="/ppt/slides/slide20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6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tags/tag3.xml" ContentType="application/vnd.openxmlformats-officedocument.presentationml.tag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6"/>
  </p:notesMasterIdLst>
  <p:sldIdLst>
    <p:sldId id="264" r:id="rId2"/>
    <p:sldId id="366" r:id="rId3"/>
    <p:sldId id="320" r:id="rId4"/>
    <p:sldId id="368" r:id="rId5"/>
    <p:sldId id="367" r:id="rId6"/>
    <p:sldId id="321" r:id="rId7"/>
    <p:sldId id="365" r:id="rId8"/>
    <p:sldId id="326" r:id="rId9"/>
    <p:sldId id="327" r:id="rId10"/>
    <p:sldId id="328" r:id="rId11"/>
    <p:sldId id="333" r:id="rId12"/>
    <p:sldId id="336" r:id="rId13"/>
    <p:sldId id="342" r:id="rId14"/>
    <p:sldId id="346" r:id="rId15"/>
    <p:sldId id="350" r:id="rId16"/>
    <p:sldId id="348" r:id="rId17"/>
    <p:sldId id="349" r:id="rId18"/>
    <p:sldId id="347" r:id="rId19"/>
    <p:sldId id="352" r:id="rId20"/>
    <p:sldId id="351" r:id="rId21"/>
    <p:sldId id="353" r:id="rId22"/>
    <p:sldId id="355" r:id="rId23"/>
    <p:sldId id="363" r:id="rId24"/>
    <p:sldId id="369" r:id="rId2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02" autoAdjust="0"/>
    <p:restoredTop sz="94902" autoAdjust="0"/>
  </p:normalViewPr>
  <p:slideViewPr>
    <p:cSldViewPr>
      <p:cViewPr varScale="1">
        <p:scale>
          <a:sx n="117" d="100"/>
          <a:sy n="117" d="100"/>
        </p:scale>
        <p:origin x="1531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3134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A60C59-8880-41AA-A364-22B7D8D42641}" type="datetimeFigureOut">
              <a:rPr lang="ko-KR" altLang="en-US" smtClean="0"/>
              <a:t>2025-12-29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8EA3F-4202-44E9-B7D0-0A79516C53E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759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F8EA3F-4202-44E9-B7D0-0A79516C53EC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60921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8EA3F-4202-44E9-B7D0-0A79516C53EC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08210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8EA3F-4202-44E9-B7D0-0A79516C53EC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50466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8EA3F-4202-44E9-B7D0-0A79516C53EC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51784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8EA3F-4202-44E9-B7D0-0A79516C53EC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56414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8EA3F-4202-44E9-B7D0-0A79516C53EC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62395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8EA3F-4202-44E9-B7D0-0A79516C53EC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86389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8EA3F-4202-44E9-B7D0-0A79516C53EC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97735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8EA3F-4202-44E9-B7D0-0A79516C53EC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05842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8EA3F-4202-44E9-B7D0-0A79516C53EC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58622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8EA3F-4202-44E9-B7D0-0A79516C53EC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7897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8EA3F-4202-44E9-B7D0-0A79516C53EC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67882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8EA3F-4202-44E9-B7D0-0A79516C53EC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70298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8EA3F-4202-44E9-B7D0-0A79516C53EC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43659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341D74-7919-224D-2C65-9CB20DF7A4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34EB4CD-CBE8-8C99-DB08-387793F5C4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7F846BD-8FA9-C5B2-044C-40B5D4E2D3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22E321B-5E2E-3C16-3331-CE808151F8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8EA3F-4202-44E9-B7D0-0A79516C53EC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2232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8EA3F-4202-44E9-B7D0-0A79516C53EC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6473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8EA3F-4202-44E9-B7D0-0A79516C53EC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8268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8EA3F-4202-44E9-B7D0-0A79516C53EC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7600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8EA3F-4202-44E9-B7D0-0A79516C53EC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6009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8EA3F-4202-44E9-B7D0-0A79516C53EC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14060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r>
              <a:rPr lang="en-US" altLang="ko-KR" sz="1200" b="1" dirty="0">
                <a:latin typeface="맑은 고딕" panose="020B0503020000020004" pitchFamily="50" charset="-127"/>
                <a:ea typeface="+mn-ea"/>
                <a:cs typeface="Arial" panose="020B0604020202020204" pitchFamily="34" charset="0"/>
              </a:rPr>
              <a:t>[</a:t>
            </a:r>
            <a:r>
              <a:rPr lang="ko-KR" altLang="en-US" sz="1200" b="1" dirty="0">
                <a:latin typeface="맑은 고딕" panose="020B0503020000020004" pitchFamily="50" charset="-127"/>
                <a:ea typeface="+mn-ea"/>
                <a:cs typeface="Arial" panose="020B0604020202020204" pitchFamily="34" charset="0"/>
              </a:rPr>
              <a:t>주의사항</a:t>
            </a:r>
            <a:r>
              <a:rPr lang="en-US" altLang="ko-KR" sz="1200" b="1" dirty="0">
                <a:latin typeface="맑은 고딕" panose="020B0503020000020004" pitchFamily="50" charset="-127"/>
                <a:ea typeface="+mn-ea"/>
                <a:cs typeface="Arial" panose="020B0604020202020204" pitchFamily="34" charset="0"/>
              </a:rPr>
              <a:t>]</a:t>
            </a:r>
            <a:endParaRPr lang="en-US" altLang="ko-KR" sz="1600" b="1" dirty="0">
              <a:latin typeface="맑은 고딕" panose="020B0503020000020004" pitchFamily="50" charset="-127"/>
              <a:ea typeface="+mn-ea"/>
              <a:cs typeface="Arial" panose="020B0604020202020204" pitchFamily="34" charset="0"/>
            </a:endParaRPr>
          </a:p>
          <a:p>
            <a:pPr marL="171450" indent="-171450" eaLnBrk="1" hangingPunct="1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ko-KR" altLang="en-US" sz="1200" dirty="0">
                <a:latin typeface="맑은 고딕" panose="020B0503020000020004" pitchFamily="50" charset="-127"/>
                <a:ea typeface="+mn-ea"/>
                <a:cs typeface="Arial" panose="020B0604020202020204" pitchFamily="34" charset="0"/>
              </a:rPr>
              <a:t>프롬프트에서 지정된 범위만큼 서버에서 데이터를 내려 받기 때문에</a:t>
            </a:r>
            <a:r>
              <a:rPr lang="en-US" altLang="ko-KR" sz="1200" dirty="0">
                <a:latin typeface="맑은 고딕" panose="020B0503020000020004" pitchFamily="50" charset="-127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200" dirty="0">
                <a:latin typeface="맑은 고딕" panose="020B0503020000020004" pitchFamily="50" charset="-127"/>
                <a:ea typeface="+mn-ea"/>
                <a:cs typeface="Arial" panose="020B0604020202020204" pitchFamily="34" charset="0"/>
              </a:rPr>
              <a:t>성능을 고려하여 적절한 범위로 설정하여 실행 하시길 바랍니다</a:t>
            </a:r>
            <a:r>
              <a:rPr lang="en-US" altLang="ko-KR" sz="1200" dirty="0">
                <a:latin typeface="맑은 고딕" panose="020B0503020000020004" pitchFamily="50" charset="-127"/>
                <a:ea typeface="+mn-ea"/>
                <a:cs typeface="Arial" panose="020B0604020202020204" pitchFamily="34" charset="0"/>
              </a:rPr>
              <a:t>.</a:t>
            </a:r>
            <a:r>
              <a:rPr lang="en-US" altLang="ko-KR" sz="1200" dirty="0">
                <a:solidFill>
                  <a:srgbClr val="FF0000"/>
                </a:solidFill>
                <a:latin typeface="맑은 고딕" panose="020B0503020000020004" pitchFamily="50" charset="-127"/>
                <a:ea typeface="+mn-ea"/>
                <a:cs typeface="Arial" panose="020B0604020202020204" pitchFamily="34" charset="0"/>
              </a:rPr>
              <a:t/>
            </a:r>
            <a:br>
              <a:rPr lang="en-US" altLang="ko-KR" sz="1200" dirty="0">
                <a:solidFill>
                  <a:srgbClr val="FF0000"/>
                </a:solidFill>
                <a:latin typeface="맑은 고딕" panose="020B0503020000020004" pitchFamily="50" charset="-127"/>
                <a:ea typeface="+mn-ea"/>
                <a:cs typeface="Arial" panose="020B0604020202020204" pitchFamily="34" charset="0"/>
              </a:rPr>
            </a:br>
            <a:endParaRPr lang="en-US" altLang="ko-KR" sz="1200" dirty="0">
              <a:solidFill>
                <a:srgbClr val="FF0000"/>
              </a:solidFill>
              <a:latin typeface="맑은 고딕" panose="020B0503020000020004" pitchFamily="50" charset="-127"/>
              <a:ea typeface="+mn-ea"/>
              <a:cs typeface="Arial" panose="020B0604020202020204" pitchFamily="34" charset="0"/>
            </a:endParaRPr>
          </a:p>
          <a:p>
            <a:pPr marL="171450" indent="-171450" eaLnBrk="1" hangingPunct="1"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ko-KR" altLang="en-US" sz="1200" dirty="0">
                <a:latin typeface="맑은 고딕" panose="020B0503020000020004" pitchFamily="50" charset="-127"/>
                <a:ea typeface="+mn-ea"/>
                <a:cs typeface="Arial" panose="020B0604020202020204" pitchFamily="34" charset="0"/>
              </a:rPr>
              <a:t>회사 코드와 영업조직 기준으로 권한 관리가 이루어지기 때문에 잘못된 코드가 입력되었거나</a:t>
            </a:r>
            <a:r>
              <a:rPr lang="en-US" altLang="ko-KR" sz="1200" dirty="0">
                <a:latin typeface="맑은 고딕" panose="020B0503020000020004" pitchFamily="50" charset="-127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200" dirty="0">
                <a:latin typeface="맑은 고딕" panose="020B0503020000020004" pitchFamily="50" charset="-127"/>
                <a:ea typeface="+mn-ea"/>
                <a:cs typeface="Arial" panose="020B0604020202020204" pitchFamily="34" charset="0"/>
              </a:rPr>
              <a:t>아예 조건을 입력하지 않으신 경우 </a:t>
            </a:r>
            <a:r>
              <a:rPr lang="en-US" altLang="ko-KR" sz="1200" dirty="0">
                <a:latin typeface="맑은 고딕" panose="020B0503020000020004" pitchFamily="50" charset="-127"/>
                <a:ea typeface="+mn-ea"/>
                <a:cs typeface="Arial" panose="020B0604020202020204" pitchFamily="34" charset="0"/>
              </a:rPr>
              <a:t/>
            </a:r>
            <a:br>
              <a:rPr lang="en-US" altLang="ko-KR" sz="1200" dirty="0">
                <a:latin typeface="맑은 고딕" panose="020B0503020000020004" pitchFamily="50" charset="-127"/>
                <a:ea typeface="+mn-ea"/>
                <a:cs typeface="Arial" panose="020B0604020202020204" pitchFamily="34" charset="0"/>
              </a:rPr>
            </a:br>
            <a:r>
              <a:rPr lang="ko-KR" altLang="en-US" sz="1200" dirty="0">
                <a:latin typeface="맑은 고딕" panose="020B0503020000020004" pitchFamily="50" charset="-127"/>
                <a:ea typeface="+mn-ea"/>
                <a:cs typeface="Arial" panose="020B0604020202020204" pitchFamily="34" charset="0"/>
              </a:rPr>
              <a:t>권한 문제가 발생하실 수 있습니다</a:t>
            </a:r>
            <a:r>
              <a:rPr lang="en-US" altLang="ko-KR" sz="1200" dirty="0">
                <a:latin typeface="맑은 고딕" panose="020B0503020000020004" pitchFamily="50" charset="-127"/>
                <a:ea typeface="+mn-ea"/>
                <a:cs typeface="Arial" panose="020B0604020202020204" pitchFamily="34" charset="0"/>
              </a:rPr>
              <a:t>. (</a:t>
            </a:r>
            <a:r>
              <a:rPr lang="ko-KR" altLang="en-US" sz="1200" dirty="0">
                <a:latin typeface="맑은 고딕" panose="020B0503020000020004" pitchFamily="50" charset="-127"/>
                <a:ea typeface="+mn-ea"/>
                <a:cs typeface="Arial" panose="020B0604020202020204" pitchFamily="34" charset="0"/>
              </a:rPr>
              <a:t>입력되지 않은 경우 전체 법인 권한 점검</a:t>
            </a:r>
            <a:r>
              <a:rPr lang="en-US" altLang="ko-KR" sz="1200" dirty="0">
                <a:latin typeface="맑은 고딕" panose="020B0503020000020004" pitchFamily="50" charset="-127"/>
                <a:ea typeface="+mn-ea"/>
                <a:cs typeface="Arial" panose="020B0604020202020204" pitchFamily="34" charset="0"/>
              </a:rPr>
              <a:t>)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8EA3F-4202-44E9-B7D0-0A79516C53EC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51815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8EA3F-4202-44E9-B7D0-0A79516C53EC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4734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2.jpe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jpe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90B1-EFE1-43FE-9D6C-752DB9147258}" type="datetimeFigureOut">
              <a:rPr lang="ko-KR" altLang="en-US" smtClean="0"/>
              <a:t>2025-12-29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26D57-F5AE-4A12-978D-7A3950AB108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546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90B1-EFE1-43FE-9D6C-752DB9147258}" type="datetimeFigureOut">
              <a:rPr lang="ko-KR" altLang="en-US" smtClean="0"/>
              <a:t>2025-12-29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26D57-F5AE-4A12-978D-7A3950AB108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3129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90B1-EFE1-43FE-9D6C-752DB9147258}" type="datetimeFigureOut">
              <a:rPr lang="ko-KR" altLang="en-US" smtClean="0"/>
              <a:t>2025-12-29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26D57-F5AE-4A12-978D-7A3950AB108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4813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개체 2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65" y="1589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5" imgW="270" imgH="270" progId="">
                  <p:embed/>
                </p:oleObj>
              </mc:Choice>
              <mc:Fallback>
                <p:oleObj name="think-cell Slide" r:id="rId5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5" y="1589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제목 18"/>
          <p:cNvSpPr>
            <a:spLocks noGrp="1"/>
          </p:cNvSpPr>
          <p:nvPr>
            <p:ph type="title"/>
          </p:nvPr>
        </p:nvSpPr>
        <p:spPr>
          <a:xfrm>
            <a:off x="184639" y="172008"/>
            <a:ext cx="6447486" cy="420688"/>
          </a:xfrm>
          <a:prstGeom prst="rect">
            <a:avLst/>
          </a:prstGeom>
        </p:spPr>
        <p:txBody>
          <a:bodyPr anchor="ctr"/>
          <a:lstStyle>
            <a:lvl1pPr algn="l">
              <a:defRPr lang="ko-KR" altLang="en-US" sz="2000" kern="12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(TTF)-Bold" pitchFamily="18" charset="-127"/>
                <a:ea typeface="아리따-돋움(TTF)-Bold" pitchFamily="18" charset="-127"/>
                <a:cs typeface="+mn-cs"/>
                <a:sym typeface="아리따-돋움(OTF)-Medium"/>
              </a:defRPr>
            </a:lvl1pPr>
          </a:lstStyle>
          <a:p>
            <a:pPr marL="0" lvl="0" algn="l" defTabSz="914400" rtl="0" eaLnBrk="1" latinLnBrk="1" hangingPunct="1">
              <a:defRPr/>
            </a:pPr>
            <a:r>
              <a:rPr lang="ko-KR" altLang="en-US" dirty="0"/>
              <a:t>마스터 제목 스타일 편집</a:t>
            </a:r>
          </a:p>
        </p:txBody>
      </p: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66452FC7-F10F-46D0-9BC6-C0215DDF602A}"/>
              </a:ext>
            </a:extLst>
          </p:cNvPr>
          <p:cNvCxnSpPr/>
          <p:nvPr userDrawn="1"/>
        </p:nvCxnSpPr>
        <p:spPr>
          <a:xfrm>
            <a:off x="218343" y="0"/>
            <a:ext cx="8707315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C3F5030D-1597-4E6E-807E-1EF07634B06E}"/>
              </a:ext>
            </a:extLst>
          </p:cNvPr>
          <p:cNvCxnSpPr/>
          <p:nvPr userDrawn="1"/>
        </p:nvCxnSpPr>
        <p:spPr>
          <a:xfrm>
            <a:off x="185051" y="764704"/>
            <a:ext cx="877389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5C2453A7-880E-46F8-82F9-3B79CF80E284}"/>
              </a:ext>
            </a:extLst>
          </p:cNvPr>
          <p:cNvCxnSpPr/>
          <p:nvPr userDrawn="1"/>
        </p:nvCxnSpPr>
        <p:spPr>
          <a:xfrm>
            <a:off x="184639" y="6524625"/>
            <a:ext cx="877472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그림 23">
            <a:extLst>
              <a:ext uri="{FF2B5EF4-FFF2-40B4-BE49-F238E27FC236}">
                <a16:creationId xmlns:a16="http://schemas.microsoft.com/office/drawing/2014/main" id="{91656A11-CD17-4605-9C4C-B31626B86A6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641" y="6597353"/>
            <a:ext cx="1196308" cy="125367"/>
          </a:xfrm>
          <a:prstGeom prst="rect">
            <a:avLst/>
          </a:prstGeom>
        </p:spPr>
      </p:pic>
      <p:sp>
        <p:nvSpPr>
          <p:cNvPr id="25" name="슬라이드 번호 개체 틀 28">
            <a:extLst>
              <a:ext uri="{FF2B5EF4-FFF2-40B4-BE49-F238E27FC236}">
                <a16:creationId xmlns:a16="http://schemas.microsoft.com/office/drawing/2014/main" id="{9B710C18-1E00-401A-96E3-2EC0E3E392D8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 bwMode="gray">
          <a:xfrm>
            <a:off x="4284626" y="6525345"/>
            <a:ext cx="574748" cy="188911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altLang="ko-KR" dirty="0">
                <a:latin typeface="아리따-돋움(OTF)-Medium"/>
                <a:ea typeface="아리따-돋움(OTF)-Medium"/>
                <a:sym typeface="아리따-돋움(OTF)-Medium"/>
              </a:rPr>
              <a:t>-</a:t>
            </a:r>
            <a:fld id="{33936384-6829-4736-91C5-B78CFB86700B}" type="slidenum">
              <a:rPr lang="ko-KR" altLang="en-US" smtClean="0">
                <a:latin typeface="아리따-돋움(OTF)-Medium"/>
                <a:ea typeface="아리따-돋움(OTF)-Medium"/>
                <a:sym typeface="아리따-돋움(OTF)-Medium"/>
              </a:rPr>
              <a:pPr/>
              <a:t>‹#›</a:t>
            </a:fld>
            <a:r>
              <a:rPr lang="en-US" altLang="ko-KR" dirty="0">
                <a:latin typeface="아리따-돋움(OTF)-Medium"/>
                <a:ea typeface="아리따-돋움(OTF)-Medium"/>
                <a:sym typeface="아리따-돋움(OTF)-Medium"/>
              </a:rPr>
              <a:t>-</a:t>
            </a:r>
            <a:endParaRPr lang="ko-KR" altLang="en-US" dirty="0">
              <a:latin typeface="아리따-돋움(OTF)-Medium"/>
              <a:ea typeface="아리따-돋움(OTF)-Medium"/>
              <a:sym typeface="아리따-돋움(OTF)-Medium"/>
            </a:endParaRPr>
          </a:p>
        </p:txBody>
      </p:sp>
    </p:spTree>
    <p:extLst>
      <p:ext uri="{BB962C8B-B14F-4D97-AF65-F5344CB8AC3E}">
        <p14:creationId xmlns:p14="http://schemas.microsoft.com/office/powerpoint/2010/main" val="3984048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개체 1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65" y="1589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5" y="1589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그림 21" descr="Untitled-1.png"/>
          <p:cNvPicPr>
            <a:picLocks noChangeAspect="1"/>
          </p:cNvPicPr>
          <p:nvPr userDrawn="1"/>
        </p:nvPicPr>
        <p:blipFill>
          <a:blip r:embed="rId6" cstate="print"/>
          <a:srcRect t="15099" r="29625"/>
          <a:stretch>
            <a:fillRect/>
          </a:stretch>
        </p:blipFill>
        <p:spPr>
          <a:xfrm>
            <a:off x="2710870" y="0"/>
            <a:ext cx="6433130" cy="5822504"/>
          </a:xfrm>
          <a:prstGeom prst="rect">
            <a:avLst/>
          </a:prstGeom>
        </p:spPr>
      </p:pic>
      <p:sp>
        <p:nvSpPr>
          <p:cNvPr id="28" name="슬라이드 번호 개체 틀 28"/>
          <p:cNvSpPr>
            <a:spLocks noGrp="1"/>
          </p:cNvSpPr>
          <p:nvPr userDrawn="1">
            <p:ph type="sldNum" sz="quarter" idx="12"/>
          </p:nvPr>
        </p:nvSpPr>
        <p:spPr bwMode="gray">
          <a:xfrm>
            <a:off x="4284626" y="6525345"/>
            <a:ext cx="574748" cy="188911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33936384-6829-4736-91C5-B78CFB86700B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아리따-돋움(OTF)-Medium"/>
                <a:ea typeface="아리따-돋움(OTF)-Medium"/>
                <a:sym typeface="아리따-돋움(OTF)-Medium"/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  <a:latin typeface="아리따-돋움(OTF)-Medium"/>
              <a:ea typeface="아리따-돋움(OTF)-Medium"/>
              <a:sym typeface="아리따-돋움(OTF)-Medium"/>
            </a:endParaRPr>
          </a:p>
        </p:txBody>
      </p:sp>
      <p:sp>
        <p:nvSpPr>
          <p:cNvPr id="17" name="제목 16"/>
          <p:cNvSpPr>
            <a:spLocks noGrp="1"/>
          </p:cNvSpPr>
          <p:nvPr>
            <p:ph type="title"/>
          </p:nvPr>
        </p:nvSpPr>
        <p:spPr>
          <a:xfrm>
            <a:off x="517396" y="1124744"/>
            <a:ext cx="6912768" cy="1143000"/>
          </a:xfrm>
          <a:prstGeom prst="rect">
            <a:avLst/>
          </a:prstGeom>
        </p:spPr>
        <p:txBody>
          <a:bodyPr anchor="ctr"/>
          <a:lstStyle>
            <a:lvl1pPr algn="l">
              <a:defRPr kumimoji="1" lang="ko-KR" altLang="en-US" sz="3600" kern="0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아리따-돋움(TTF)-Bold" pitchFamily="18" charset="-127"/>
                <a:ea typeface="아리따-돋움(TTF)-Bold" pitchFamily="18" charset="-127"/>
                <a:cs typeface="+mn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4C719E88-C600-45BA-B4A1-33FDBB38144C}"/>
              </a:ext>
            </a:extLst>
          </p:cNvPr>
          <p:cNvCxnSpPr/>
          <p:nvPr userDrawn="1"/>
        </p:nvCxnSpPr>
        <p:spPr>
          <a:xfrm>
            <a:off x="547001" y="1157672"/>
            <a:ext cx="5450452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그림 18">
            <a:extLst>
              <a:ext uri="{FF2B5EF4-FFF2-40B4-BE49-F238E27FC236}">
                <a16:creationId xmlns:a16="http://schemas.microsoft.com/office/drawing/2014/main" id="{7F392BCC-8C1B-40A8-A83B-5C15D133731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01" y="692868"/>
            <a:ext cx="1929530" cy="202205"/>
          </a:xfrm>
          <a:prstGeom prst="rect">
            <a:avLst/>
          </a:prstGeom>
        </p:spPr>
      </p:pic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7A8A6E23-9B0F-46C9-A476-27034EE8982E}"/>
              </a:ext>
            </a:extLst>
          </p:cNvPr>
          <p:cNvCxnSpPr/>
          <p:nvPr userDrawn="1"/>
        </p:nvCxnSpPr>
        <p:spPr>
          <a:xfrm>
            <a:off x="547002" y="3362742"/>
            <a:ext cx="542084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8653ACC9-3BCA-446E-9526-F7B8BE9ADEAC}"/>
              </a:ext>
            </a:extLst>
          </p:cNvPr>
          <p:cNvCxnSpPr/>
          <p:nvPr userDrawn="1"/>
        </p:nvCxnSpPr>
        <p:spPr>
          <a:xfrm>
            <a:off x="6100785" y="3362742"/>
            <a:ext cx="245935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6074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90B1-EFE1-43FE-9D6C-752DB9147258}" type="datetimeFigureOut">
              <a:rPr lang="ko-KR" altLang="en-US" smtClean="0"/>
              <a:t>2025-12-29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26D57-F5AE-4A12-978D-7A3950AB108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181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90B1-EFE1-43FE-9D6C-752DB9147258}" type="datetimeFigureOut">
              <a:rPr lang="ko-KR" altLang="en-US" smtClean="0"/>
              <a:t>2025-12-29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26D57-F5AE-4A12-978D-7A3950AB108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5689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90B1-EFE1-43FE-9D6C-752DB9147258}" type="datetimeFigureOut">
              <a:rPr lang="ko-KR" altLang="en-US" smtClean="0"/>
              <a:t>2025-12-29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26D57-F5AE-4A12-978D-7A3950AB108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7812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90B1-EFE1-43FE-9D6C-752DB9147258}" type="datetimeFigureOut">
              <a:rPr lang="ko-KR" altLang="en-US" smtClean="0"/>
              <a:t>2025-12-29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26D57-F5AE-4A12-978D-7A3950AB108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7322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90B1-EFE1-43FE-9D6C-752DB9147258}" type="datetimeFigureOut">
              <a:rPr lang="ko-KR" altLang="en-US" smtClean="0"/>
              <a:t>2025-12-29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26D57-F5AE-4A12-978D-7A3950AB108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4248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90B1-EFE1-43FE-9D6C-752DB9147258}" type="datetimeFigureOut">
              <a:rPr lang="ko-KR" altLang="en-US" smtClean="0"/>
              <a:t>2025-12-29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26D57-F5AE-4A12-978D-7A3950AB108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9322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90B1-EFE1-43FE-9D6C-752DB9147258}" type="datetimeFigureOut">
              <a:rPr lang="ko-KR" altLang="en-US" smtClean="0"/>
              <a:t>2025-12-29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26D57-F5AE-4A12-978D-7A3950AB108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8915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90B1-EFE1-43FE-9D6C-752DB9147258}" type="datetimeFigureOut">
              <a:rPr lang="ko-KR" altLang="en-US" smtClean="0"/>
              <a:t>2025-12-29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26D57-F5AE-4A12-978D-7A3950AB108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1043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190B1-EFE1-43FE-9D6C-752DB9147258}" type="datetimeFigureOut">
              <a:rPr lang="ko-KR" altLang="en-US" smtClean="0"/>
              <a:t>2025-12-29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26D57-F5AE-4A12-978D-7A3950AB108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0754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7" r:id="rId1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8505" y="1186119"/>
            <a:ext cx="6871955" cy="1689260"/>
          </a:xfrm>
        </p:spPr>
        <p:txBody>
          <a:bodyPr/>
          <a:lstStyle/>
          <a:p>
            <a:pPr>
              <a:defRPr/>
            </a:pPr>
            <a:r>
              <a:rPr lang="en-US" altLang="ko-KR" sz="3000" dirty="0"/>
              <a:t>Analysis </a:t>
            </a:r>
            <a:r>
              <a:rPr lang="en-US" altLang="ko-KR" sz="3000" dirty="0" smtClean="0"/>
              <a:t>Office User Manual</a:t>
            </a:r>
            <a:endParaRPr lang="ko-KR" altLang="en-US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515881" y="3429000"/>
            <a:ext cx="2392881" cy="414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(TTF)-Medium" pitchFamily="18" charset="-127"/>
                <a:ea typeface="아리따-돋움(TTF)-Medium" pitchFamily="18" charset="-127"/>
              </a:rPr>
              <a:t>ITO SAP</a:t>
            </a:r>
          </a:p>
        </p:txBody>
      </p:sp>
    </p:spTree>
    <p:extLst>
      <p:ext uri="{BB962C8B-B14F-4D97-AF65-F5344CB8AC3E}">
        <p14:creationId xmlns:p14="http://schemas.microsoft.com/office/powerpoint/2010/main" val="1276366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Number Placeholder 78"/>
          <p:cNvSpPr>
            <a:spLocks noGrp="1"/>
          </p:cNvSpPr>
          <p:nvPr>
            <p:ph type="sldNum" sz="quarter" idx="12"/>
          </p:nvPr>
        </p:nvSpPr>
        <p:spPr>
          <a:xfrm>
            <a:off x="4081225" y="6588462"/>
            <a:ext cx="574748" cy="188911"/>
          </a:xfrm>
        </p:spPr>
        <p:txBody>
          <a:bodyPr/>
          <a:lstStyle/>
          <a:p>
            <a:fld id="{33936384-6829-4736-91C5-B78CFB86700B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  <a:sym typeface="아리따-돋움(OTF)-Medium"/>
              </a:rPr>
              <a:pPr/>
              <a:t>10</a:t>
            </a:fld>
            <a:endParaRPr lang="ko-KR" altLang="en-US" dirty="0">
              <a:solidFill>
                <a:prstClr val="black">
                  <a:tint val="75000"/>
                </a:prstClr>
              </a:solidFill>
              <a:latin typeface="아리따-돋움(TTF)-Medium" panose="02020603020101020101" pitchFamily="18" charset="-127"/>
              <a:ea typeface="아리따-돋움(TTF)-Medium" panose="02020603020101020101" pitchFamily="18" charset="-127"/>
              <a:sym typeface="아리따-돋움(OTF)-Medium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17199" y="266690"/>
            <a:ext cx="7323992" cy="331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2000" kern="12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(TTF)-Bold" pitchFamily="18" charset="-127"/>
                <a:ea typeface="아리따-돋움(TTF)-Bold" pitchFamily="18" charset="-127"/>
                <a:cs typeface="+mn-cs"/>
                <a:sym typeface="아리따-돋움(OTF)-Medium"/>
              </a:defRPr>
            </a:lvl1pPr>
          </a:lstStyle>
          <a:p>
            <a:r>
              <a:rPr lang="en-US" altLang="ko-KR" dirty="0">
                <a:latin typeface="아리따-돋움(TTF)-SemiBold" panose="02020603020101020101" pitchFamily="18" charset="-127"/>
                <a:ea typeface="아리따-돋움(TTF)-SemiBold" panose="02020603020101020101" pitchFamily="18" charset="-127"/>
              </a:rPr>
              <a:t>User Manual</a:t>
            </a:r>
            <a:endParaRPr lang="ko-KR" altLang="en-US" dirty="0">
              <a:latin typeface="아리따-돋움(TTF)-SemiBold" panose="02020603020101020101" pitchFamily="18" charset="-127"/>
              <a:ea typeface="아리따-돋움(TTF)-SemiBold" panose="02020603020101020101" pitchFamily="18" charset="-127"/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179512" y="1084418"/>
            <a:ext cx="7574359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Verdana" panose="020B060403050404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anose="02010600030101010101" pitchFamily="2" charset="-122"/>
              <a:buChar char="-"/>
              <a:defRPr sz="10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4pPr>
            <a:lvl5pPr marL="20574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9pPr>
          </a:lstStyle>
          <a:p>
            <a:pPr marL="171450" indent="-171450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l"/>
            </a:pP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Prompts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/>
            </a:r>
            <a:b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</a:br>
            <a:endParaRPr lang="en-US" altLang="ko-KR" sz="12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en-US" altLang="ko-KR" sz="7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endParaRPr lang="en-US" altLang="ko-KR" sz="1000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045F59-B7B5-2CED-BB6A-D745926A74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412776"/>
            <a:ext cx="7815730" cy="367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11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Number Placeholder 78"/>
          <p:cNvSpPr>
            <a:spLocks noGrp="1"/>
          </p:cNvSpPr>
          <p:nvPr>
            <p:ph type="sldNum" sz="quarter" idx="12"/>
          </p:nvPr>
        </p:nvSpPr>
        <p:spPr>
          <a:xfrm>
            <a:off x="4081225" y="6588462"/>
            <a:ext cx="574748" cy="188911"/>
          </a:xfrm>
        </p:spPr>
        <p:txBody>
          <a:bodyPr/>
          <a:lstStyle/>
          <a:p>
            <a:fld id="{33936384-6829-4736-91C5-B78CFB86700B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  <a:sym typeface="아리따-돋움(OTF)-Medium"/>
              </a:rPr>
              <a:pPr/>
              <a:t>11</a:t>
            </a:fld>
            <a:endParaRPr lang="ko-KR" altLang="en-US" dirty="0">
              <a:solidFill>
                <a:prstClr val="black">
                  <a:tint val="75000"/>
                </a:prstClr>
              </a:solidFill>
              <a:latin typeface="아리따-돋움(TTF)-Medium" panose="02020603020101020101" pitchFamily="18" charset="-127"/>
              <a:ea typeface="아리따-돋움(TTF)-Medium" panose="02020603020101020101" pitchFamily="18" charset="-127"/>
              <a:sym typeface="아리따-돋움(OTF)-Medium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243606" y="980728"/>
            <a:ext cx="850485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Verdana" panose="020B060403050404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anose="02010600030101010101" pitchFamily="2" charset="-122"/>
              <a:buChar char="-"/>
              <a:defRPr sz="10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4pPr>
            <a:lvl5pPr marL="20574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9pPr>
          </a:lstStyle>
          <a:p>
            <a:pPr marL="171450" indent="-171450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l"/>
            </a:pP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Design Panel</a:t>
            </a:r>
            <a:b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None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[Analysis]					[Components] </a:t>
            </a: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217199" y="266690"/>
            <a:ext cx="7323992" cy="331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2000" kern="12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(TTF)-Bold" pitchFamily="18" charset="-127"/>
                <a:ea typeface="아리따-돋움(TTF)-Bold" pitchFamily="18" charset="-127"/>
                <a:cs typeface="+mn-cs"/>
                <a:sym typeface="아리따-돋움(OTF)-Medium"/>
              </a:defRPr>
            </a:lvl1pPr>
          </a:lstStyle>
          <a:p>
            <a:r>
              <a:rPr lang="en-US" altLang="ko-KR" dirty="0">
                <a:latin typeface="아리따-돋움(TTF)-SemiBold" panose="02020603020101020101" pitchFamily="18" charset="-127"/>
                <a:ea typeface="아리따-돋움(TTF)-SemiBold" panose="02020603020101020101" pitchFamily="18" charset="-127"/>
              </a:rPr>
              <a:t>User Manual</a:t>
            </a:r>
            <a:endParaRPr lang="ko-KR" altLang="en-US" dirty="0">
              <a:latin typeface="아리따-돋움(TTF)-SemiBold" panose="02020603020101020101" pitchFamily="18" charset="-127"/>
              <a:ea typeface="아리따-돋움(TTF)-SemiBold" panose="02020603020101020101" pitchFamily="18" charset="-12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8D090F-6B2F-FC50-4BE3-651F393847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2727" r="837"/>
          <a:stretch>
            <a:fillRect/>
          </a:stretch>
        </p:blipFill>
        <p:spPr>
          <a:xfrm>
            <a:off x="395536" y="1719392"/>
            <a:ext cx="3809976" cy="424847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57540C-72C6-5C16-2D79-50B5CD3088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2998" y="1700808"/>
            <a:ext cx="3331410" cy="431159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27633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Number Placeholder 78"/>
          <p:cNvSpPr>
            <a:spLocks noGrp="1"/>
          </p:cNvSpPr>
          <p:nvPr>
            <p:ph type="sldNum" sz="quarter" idx="12"/>
          </p:nvPr>
        </p:nvSpPr>
        <p:spPr>
          <a:xfrm>
            <a:off x="4081225" y="6588462"/>
            <a:ext cx="574748" cy="188911"/>
          </a:xfrm>
        </p:spPr>
        <p:txBody>
          <a:bodyPr/>
          <a:lstStyle/>
          <a:p>
            <a:fld id="{33936384-6829-4736-91C5-B78CFB86700B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  <a:sym typeface="아리따-돋움(OTF)-Medium"/>
              </a:rPr>
              <a:pPr/>
              <a:t>12</a:t>
            </a:fld>
            <a:endParaRPr lang="ko-KR" altLang="en-US" dirty="0">
              <a:solidFill>
                <a:prstClr val="black">
                  <a:tint val="75000"/>
                </a:prstClr>
              </a:solidFill>
              <a:latin typeface="아리따-돋움(TTF)-Medium" panose="02020603020101020101" pitchFamily="18" charset="-127"/>
              <a:ea typeface="아리따-돋움(TTF)-Medium" panose="02020603020101020101" pitchFamily="18" charset="-127"/>
              <a:sym typeface="아리따-돋움(OTF)-Medium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301530" y="1340768"/>
            <a:ext cx="3766641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Verdana" panose="020B060403050404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anose="02010600030101010101" pitchFamily="2" charset="-122"/>
              <a:buChar char="-"/>
              <a:defRPr sz="10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4pPr>
            <a:lvl5pPr marL="20574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9pPr>
          </a:lstStyle>
          <a:p>
            <a:pPr marL="171450" indent="-171450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l"/>
            </a:pP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Drill Down</a:t>
            </a:r>
            <a:b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</a:br>
            <a:endParaRPr lang="en-US" altLang="ko-KR" sz="11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17199" y="266690"/>
            <a:ext cx="7323992" cy="331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2000" kern="12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(TTF)-Bold" pitchFamily="18" charset="-127"/>
                <a:ea typeface="아리따-돋움(TTF)-Bold" pitchFamily="18" charset="-127"/>
                <a:cs typeface="+mn-cs"/>
                <a:sym typeface="아리따-돋움(OTF)-Medium"/>
              </a:defRPr>
            </a:lvl1pPr>
          </a:lstStyle>
          <a:p>
            <a:r>
              <a:rPr lang="en-US" altLang="ko-KR" dirty="0">
                <a:latin typeface="아리따-돋움(TTF)-SemiBold" panose="02020603020101020101" pitchFamily="18" charset="-127"/>
                <a:ea typeface="아리따-돋움(TTF)-SemiBold" panose="02020603020101020101" pitchFamily="18" charset="-127"/>
              </a:rPr>
              <a:t>User Manual</a:t>
            </a:r>
            <a:endParaRPr lang="ko-KR" altLang="en-US" dirty="0">
              <a:latin typeface="아리따-돋움(TTF)-SemiBold" panose="02020603020101020101" pitchFamily="18" charset="-127"/>
              <a:ea typeface="아리따-돋움(TTF)-SemiBold" panose="02020603020101020101" pitchFamily="18" charset="-12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4935B0-EB59-CBAB-E45A-8D40EA4D3E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415" y="1700808"/>
            <a:ext cx="7884368" cy="282213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12A30E5-F174-C3AE-F92C-1D7927B953BF}"/>
              </a:ext>
            </a:extLst>
          </p:cNvPr>
          <p:cNvCxnSpPr/>
          <p:nvPr/>
        </p:nvCxnSpPr>
        <p:spPr>
          <a:xfrm flipV="1">
            <a:off x="5364088" y="3429000"/>
            <a:ext cx="864096" cy="5040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5978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6AE1389-EFCD-9BF5-E2AF-0624CFE1E8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736" y="1485704"/>
            <a:ext cx="2373288" cy="1467872"/>
          </a:xfrm>
          <a:prstGeom prst="rect">
            <a:avLst/>
          </a:prstGeom>
        </p:spPr>
      </p:pic>
      <p:sp>
        <p:nvSpPr>
          <p:cNvPr id="79" name="Slide Number Placeholder 78"/>
          <p:cNvSpPr>
            <a:spLocks noGrp="1"/>
          </p:cNvSpPr>
          <p:nvPr>
            <p:ph type="sldNum" sz="quarter" idx="12"/>
          </p:nvPr>
        </p:nvSpPr>
        <p:spPr>
          <a:xfrm>
            <a:off x="4081225" y="6588462"/>
            <a:ext cx="574748" cy="188911"/>
          </a:xfrm>
        </p:spPr>
        <p:txBody>
          <a:bodyPr/>
          <a:lstStyle/>
          <a:p>
            <a:fld id="{33936384-6829-4736-91C5-B78CFB86700B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  <a:sym typeface="아리따-돋움(OTF)-Medium"/>
              </a:rPr>
              <a:pPr/>
              <a:t>13</a:t>
            </a:fld>
            <a:endParaRPr lang="ko-KR" altLang="en-US" dirty="0">
              <a:solidFill>
                <a:prstClr val="black">
                  <a:tint val="75000"/>
                </a:prstClr>
              </a:solidFill>
              <a:latin typeface="아리따-돋움(TTF)-Medium" panose="02020603020101020101" pitchFamily="18" charset="-127"/>
              <a:ea typeface="아리따-돋움(TTF)-Medium" panose="02020603020101020101" pitchFamily="18" charset="-127"/>
              <a:sym typeface="아리따-돋움(OTF)-Medium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326582" y="3309606"/>
            <a:ext cx="303679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Verdana" panose="020B060403050404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anose="02010600030101010101" pitchFamily="2" charset="-122"/>
              <a:buChar char="-"/>
              <a:defRPr sz="10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4pPr>
            <a:lvl5pPr marL="20574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9pPr>
          </a:lstStyle>
          <a:p>
            <a:pPr marL="171450" indent="-171450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l"/>
            </a:pP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Filter by Measure</a:t>
            </a:r>
            <a:endParaRPr lang="en-US" altLang="ko-KR" sz="11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1" name="아래쪽 화살표 11"/>
          <p:cNvSpPr>
            <a:spLocks noChangeArrowheads="1"/>
          </p:cNvSpPr>
          <p:nvPr/>
        </p:nvSpPr>
        <p:spPr bwMode="auto">
          <a:xfrm rot="16200000">
            <a:off x="2461243" y="1989197"/>
            <a:ext cx="563562" cy="366712"/>
          </a:xfrm>
          <a:prstGeom prst="downArrow">
            <a:avLst>
              <a:gd name="adj1" fmla="val 44306"/>
              <a:gd name="adj2" fmla="val 50000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>
              <a:cs typeface="Arial" panose="020B0604020202020204" pitchFamily="34" charset="0"/>
            </a:endParaRPr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313667" y="1126771"/>
            <a:ext cx="50456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Verdana" panose="020B060403050404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anose="02010600030101010101" pitchFamily="2" charset="-122"/>
              <a:buChar char="-"/>
              <a:defRPr sz="10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4pPr>
            <a:lvl5pPr marL="20574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9pPr>
          </a:lstStyle>
          <a:p>
            <a:pPr marL="171450" indent="-171450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l"/>
            </a:pP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Filter by Member</a:t>
            </a:r>
            <a:endParaRPr lang="en-US" altLang="ko-KR" sz="11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pic>
        <p:nvPicPr>
          <p:cNvPr id="17" name="그림 16" descr="The Mouse Cursor Click Icon · Free vector graphic on Pixabay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75" t="-313"/>
          <a:stretch/>
        </p:blipFill>
        <p:spPr>
          <a:xfrm>
            <a:off x="1099926" y="2193379"/>
            <a:ext cx="276892" cy="4024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217199" y="266690"/>
            <a:ext cx="3031282" cy="331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2000" kern="12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(TTF)-Bold" pitchFamily="18" charset="-127"/>
                <a:ea typeface="아리따-돋움(TTF)-Bold" pitchFamily="18" charset="-127"/>
                <a:cs typeface="+mn-cs"/>
                <a:sym typeface="아리따-돋움(OTF)-Medium"/>
              </a:defRPr>
            </a:lvl1pPr>
          </a:lstStyle>
          <a:p>
            <a:r>
              <a:rPr lang="en-US" altLang="ko-KR" dirty="0">
                <a:latin typeface="아리따-돋움(TTF)-SemiBold" panose="02020603020101020101" pitchFamily="18" charset="-127"/>
                <a:ea typeface="아리따-돋움(TTF)-SemiBold" panose="02020603020101020101" pitchFamily="18" charset="-127"/>
              </a:rPr>
              <a:t>User Manual</a:t>
            </a:r>
            <a:endParaRPr lang="ko-KR" altLang="en-US" dirty="0">
              <a:latin typeface="아리따-돋움(TTF)-SemiBold" panose="02020603020101020101" pitchFamily="18" charset="-127"/>
              <a:ea typeface="아리따-돋움(TTF)-SemiBold" panose="02020603020101020101" pitchFamily="18" charset="-12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BD75F0-DE6C-71D3-497A-F2852063FC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0675" y="1753039"/>
            <a:ext cx="2430596" cy="514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3BF3318-253B-E676-E822-8187BFD6C3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6176" y="1750788"/>
            <a:ext cx="2231939" cy="140709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FF97B2A-30E1-8D2D-2ABD-AED84FD760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536" y="3651410"/>
            <a:ext cx="3957487" cy="280192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7FA7709-B2E3-F576-5EB7-0E37D9D72B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0" y="3586605"/>
            <a:ext cx="1772711" cy="320691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F5F8680-1F8C-C8BF-7CFB-D7A4D66BEF04}"/>
              </a:ext>
            </a:extLst>
          </p:cNvPr>
          <p:cNvSpPr/>
          <p:nvPr/>
        </p:nvSpPr>
        <p:spPr>
          <a:xfrm>
            <a:off x="4572000" y="3952332"/>
            <a:ext cx="108490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009C41B-D14C-19B4-0B65-13845E1F8B85}"/>
              </a:ext>
            </a:extLst>
          </p:cNvPr>
          <p:cNvSpPr/>
          <p:nvPr/>
        </p:nvSpPr>
        <p:spPr>
          <a:xfrm>
            <a:off x="4594199" y="4309716"/>
            <a:ext cx="1750511" cy="7227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CEE6EAD-D1B6-9973-4F4B-E1394495982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72688" y="3553997"/>
            <a:ext cx="3183888" cy="138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983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2"/>
          <p:cNvSpPr>
            <a:spLocks noGrp="1" noChangeArrowheads="1"/>
          </p:cNvSpPr>
          <p:nvPr>
            <p:ph type="title"/>
          </p:nvPr>
        </p:nvSpPr>
        <p:spPr>
          <a:xfrm>
            <a:off x="229295" y="288853"/>
            <a:ext cx="7323992" cy="331835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latin typeface="아리따-돋움(TTF)-SemiBold" panose="02020603020101020101" pitchFamily="18" charset="-127"/>
                <a:ea typeface="아리따-돋움(TTF)-SemiBold" panose="02020603020101020101" pitchFamily="18" charset="-127"/>
              </a:rPr>
              <a:t>User Manual</a:t>
            </a:r>
          </a:p>
        </p:txBody>
      </p:sp>
      <p:sp>
        <p:nvSpPr>
          <p:cNvPr id="79" name="Slide Number Placeholder 78"/>
          <p:cNvSpPr>
            <a:spLocks noGrp="1"/>
          </p:cNvSpPr>
          <p:nvPr>
            <p:ph type="sldNum" sz="quarter" idx="12"/>
          </p:nvPr>
        </p:nvSpPr>
        <p:spPr>
          <a:xfrm>
            <a:off x="4081225" y="6588462"/>
            <a:ext cx="574748" cy="188911"/>
          </a:xfrm>
        </p:spPr>
        <p:txBody>
          <a:bodyPr/>
          <a:lstStyle/>
          <a:p>
            <a:fld id="{33936384-6829-4736-91C5-B78CFB86700B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  <a:sym typeface="아리따-돋움(OTF)-Medium"/>
              </a:rPr>
              <a:pPr/>
              <a:t>14</a:t>
            </a:fld>
            <a:endParaRPr lang="ko-KR" altLang="en-US" dirty="0">
              <a:solidFill>
                <a:prstClr val="black">
                  <a:tint val="75000"/>
                </a:prstClr>
              </a:solidFill>
              <a:latin typeface="아리따-돋움(TTF)-Medium" panose="02020603020101020101" pitchFamily="18" charset="-127"/>
              <a:ea typeface="아리따-돋움(TTF)-Medium" panose="02020603020101020101" pitchFamily="18" charset="-127"/>
              <a:sym typeface="아리따-돋움(OTF)-Medium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229295" y="764704"/>
            <a:ext cx="89995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Verdana" panose="020B060403050404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anose="02010600030101010101" pitchFamily="2" charset="-122"/>
              <a:buChar char="-"/>
              <a:defRPr sz="10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4pPr>
            <a:lvl5pPr marL="20574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9pPr>
          </a:lstStyle>
          <a:p>
            <a:pPr marL="171450" indent="-171450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l"/>
            </a:pP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Key &amp; Text</a:t>
            </a:r>
            <a:endParaRPr lang="en-US" altLang="ko-KR" sz="11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270570" y="1107028"/>
            <a:ext cx="8958263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Verdana" panose="020B060403050404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anose="02010600030101010101" pitchFamily="2" charset="-122"/>
              <a:buChar char="-"/>
              <a:defRPr sz="10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4pPr>
            <a:lvl5pPr marL="20574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You can choose display option for characteristic. ( Key / Text / Key &amp; Text 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en-US" altLang="ko-KR" sz="1000" b="1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[Option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1]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</a:p>
          <a:p>
            <a:pPr marL="171450" indent="-171450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Char char="-"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Choose characteristic on your report.</a:t>
            </a:r>
          </a:p>
          <a:p>
            <a:pPr marL="171450" indent="-171450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Char char="-"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Change display option at Analysis tab &gt; Member.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[Option 2] </a:t>
            </a:r>
          </a:p>
          <a:p>
            <a:pPr marL="171450" indent="-171450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Char char="-"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Right Click on characteristic </a:t>
            </a:r>
          </a:p>
          <a:p>
            <a:pPr marL="171450" indent="-171450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Char char="-"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Change display option at Member.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75F8AA-4E21-9E4F-458B-505FC9BEF6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8396" y="1505241"/>
            <a:ext cx="4988100" cy="186581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739FF6-AEE7-84F0-94BE-35D770D40EF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" t="9562" r="-1551" b="9567"/>
          <a:stretch>
            <a:fillRect/>
          </a:stretch>
        </p:blipFill>
        <p:spPr>
          <a:xfrm>
            <a:off x="4023657" y="3500261"/>
            <a:ext cx="2880320" cy="286625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49492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FEAE23E-8046-812C-4C26-14F281516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70" y="2574123"/>
            <a:ext cx="5618419" cy="232030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72" name="Rectangle 2"/>
          <p:cNvSpPr>
            <a:spLocks noGrp="1" noChangeArrowheads="1"/>
          </p:cNvSpPr>
          <p:nvPr>
            <p:ph type="title"/>
          </p:nvPr>
        </p:nvSpPr>
        <p:spPr>
          <a:xfrm>
            <a:off x="270570" y="276645"/>
            <a:ext cx="7323992" cy="331835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latin typeface="아리따-돋움(TTF)-SemiBold" panose="02020603020101020101" pitchFamily="18" charset="-127"/>
                <a:ea typeface="아리따-돋움(TTF)-SemiBold" panose="02020603020101020101" pitchFamily="18" charset="-127"/>
              </a:rPr>
              <a:t>User Manual</a:t>
            </a:r>
          </a:p>
        </p:txBody>
      </p:sp>
      <p:sp>
        <p:nvSpPr>
          <p:cNvPr id="79" name="Slide Number Placeholder 78"/>
          <p:cNvSpPr>
            <a:spLocks noGrp="1"/>
          </p:cNvSpPr>
          <p:nvPr>
            <p:ph type="sldNum" sz="quarter" idx="12"/>
          </p:nvPr>
        </p:nvSpPr>
        <p:spPr>
          <a:xfrm>
            <a:off x="4081225" y="6588462"/>
            <a:ext cx="574748" cy="188911"/>
          </a:xfrm>
        </p:spPr>
        <p:txBody>
          <a:bodyPr/>
          <a:lstStyle/>
          <a:p>
            <a:fld id="{33936384-6829-4736-91C5-B78CFB86700B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  <a:sym typeface="아리따-돋움(OTF)-Medium"/>
              </a:rPr>
              <a:pPr/>
              <a:t>15</a:t>
            </a:fld>
            <a:endParaRPr lang="ko-KR" altLang="en-US" dirty="0">
              <a:solidFill>
                <a:prstClr val="black">
                  <a:tint val="75000"/>
                </a:prstClr>
              </a:solidFill>
              <a:latin typeface="아리따-돋움(TTF)-Medium" panose="02020603020101020101" pitchFamily="18" charset="-127"/>
              <a:ea typeface="아리따-돋움(TTF)-Medium" panose="02020603020101020101" pitchFamily="18" charset="-127"/>
              <a:sym typeface="아리따-돋움(OTF)-Medium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270649" y="1074886"/>
            <a:ext cx="89995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Verdana" panose="020B060403050404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anose="02010600030101010101" pitchFamily="2" charset="-122"/>
              <a:buChar char="-"/>
              <a:defRPr sz="10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4pPr>
            <a:lvl5pPr marL="20574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9pPr>
          </a:lstStyle>
          <a:p>
            <a:pPr marL="171450" indent="-171450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l"/>
            </a:pP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Repeat Members</a:t>
            </a:r>
            <a:endParaRPr lang="en-US" altLang="ko-KR" sz="11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270570" y="1549574"/>
            <a:ext cx="8958263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Verdana" panose="020B060403050404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anose="02010600030101010101" pitchFamily="2" charset="-122"/>
              <a:buChar char="-"/>
              <a:defRPr sz="10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4pPr>
            <a:lvl5pPr marL="20574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BI Report shows text information only 1 time for same data level. (Default Option)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But If you need to fill-out text information for all lines, you can activate “Repeat Members” or “Repeat Titles” option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[Option]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 Analysis Design &gt; Crosstab &gt; Repeat Members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6" name="아래쪽 화살표 13"/>
          <p:cNvSpPr>
            <a:spLocks noChangeArrowheads="1"/>
          </p:cNvSpPr>
          <p:nvPr/>
        </p:nvSpPr>
        <p:spPr bwMode="auto">
          <a:xfrm rot="16200000">
            <a:off x="5962154" y="3306354"/>
            <a:ext cx="506413" cy="406400"/>
          </a:xfrm>
          <a:prstGeom prst="downArrow">
            <a:avLst>
              <a:gd name="adj1" fmla="val 44306"/>
              <a:gd name="adj2" fmla="val 50134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A26236E-693F-B346-B897-51C2A061927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29" t="-1151" r="56097" b="2835"/>
          <a:stretch>
            <a:fillRect/>
          </a:stretch>
        </p:blipFill>
        <p:spPr>
          <a:xfrm>
            <a:off x="6565420" y="3068959"/>
            <a:ext cx="2399068" cy="149303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12506B1-5524-D50C-2853-169FA02D79AF}"/>
              </a:ext>
            </a:extLst>
          </p:cNvPr>
          <p:cNvSpPr/>
          <p:nvPr/>
        </p:nvSpPr>
        <p:spPr>
          <a:xfrm>
            <a:off x="6555217" y="3256347"/>
            <a:ext cx="897103" cy="13056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5249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2"/>
          <p:cNvSpPr>
            <a:spLocks noGrp="1" noChangeArrowheads="1"/>
          </p:cNvSpPr>
          <p:nvPr>
            <p:ph type="title"/>
          </p:nvPr>
        </p:nvSpPr>
        <p:spPr>
          <a:xfrm>
            <a:off x="229295" y="149473"/>
            <a:ext cx="7323992" cy="331835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latin typeface="아리따-돋움(TTF)-SemiBold" panose="02020603020101020101" pitchFamily="18" charset="-127"/>
                <a:ea typeface="아리따-돋움(TTF)-SemiBold" panose="02020603020101020101" pitchFamily="18" charset="-127"/>
              </a:rPr>
              <a:t>User Manual</a:t>
            </a:r>
          </a:p>
        </p:txBody>
      </p:sp>
      <p:sp>
        <p:nvSpPr>
          <p:cNvPr id="79" name="Slide Number Placeholder 78"/>
          <p:cNvSpPr>
            <a:spLocks noGrp="1"/>
          </p:cNvSpPr>
          <p:nvPr>
            <p:ph type="sldNum" sz="quarter" idx="12"/>
          </p:nvPr>
        </p:nvSpPr>
        <p:spPr>
          <a:xfrm>
            <a:off x="4081225" y="6588462"/>
            <a:ext cx="574748" cy="188911"/>
          </a:xfrm>
        </p:spPr>
        <p:txBody>
          <a:bodyPr/>
          <a:lstStyle/>
          <a:p>
            <a:fld id="{33936384-6829-4736-91C5-B78CFB86700B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  <a:sym typeface="아리따-돋움(OTF)-Medium"/>
              </a:rPr>
              <a:pPr/>
              <a:t>16</a:t>
            </a:fld>
            <a:endParaRPr lang="ko-KR" altLang="en-US" dirty="0">
              <a:solidFill>
                <a:prstClr val="black">
                  <a:tint val="75000"/>
                </a:prstClr>
              </a:solidFill>
              <a:latin typeface="아리따-돋움(TTF)-Medium" panose="02020603020101020101" pitchFamily="18" charset="-127"/>
              <a:ea typeface="아리따-돋움(TTF)-Medium" panose="02020603020101020101" pitchFamily="18" charset="-127"/>
              <a:sym typeface="아리따-돋움(OTF)-Medium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253230" y="830637"/>
            <a:ext cx="89995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Verdana" panose="020B060403050404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anose="02010600030101010101" pitchFamily="2" charset="-122"/>
              <a:buChar char="-"/>
              <a:defRPr sz="10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4pPr>
            <a:lvl5pPr marL="20574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9pPr>
          </a:lstStyle>
          <a:p>
            <a:pPr marL="171450" indent="-171450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l"/>
            </a:pP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Total</a:t>
            </a:r>
            <a:endParaRPr lang="en-US" altLang="ko-KR" sz="11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395536" y="1124744"/>
            <a:ext cx="8958263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Verdana" panose="020B060403050404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anose="02010600030101010101" pitchFamily="2" charset="-122"/>
              <a:buChar char="-"/>
              <a:defRPr sz="10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4pPr>
            <a:lvl5pPr marL="20574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You can change total option for each characteristic.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/>
            </a:r>
            <a:b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[Option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1]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 Right click on “Overall Result” &gt; Totals &gt; Change total option.</a:t>
            </a: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/>
            </a: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/>
            </a: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/>
            </a: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</a:b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/>
            </a: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/>
            </a: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/>
            </a: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</a:b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endParaRPr lang="en-US" altLang="ko-KR" sz="1000" b="1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endParaRPr lang="en-US" altLang="ko-KR" sz="1000" b="1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endParaRPr lang="en-US" altLang="ko-KR" sz="1000" b="1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endParaRPr lang="en-US" altLang="ko-KR" sz="1000" b="1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endParaRPr lang="en-US" altLang="ko-KR" sz="1000" b="1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endParaRPr lang="en-US" altLang="ko-KR" sz="1000" b="1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endParaRPr lang="en-US" altLang="ko-KR" sz="1000" b="1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endParaRPr lang="en-US" altLang="ko-KR" sz="1000" b="1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endParaRPr lang="en-US" altLang="ko-KR" sz="1000" b="1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[Option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2]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 Choose your characteristic, Change option at Analysis &gt; Totals.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None/>
              <a:defRPr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None/>
              <a:defRPr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/>
            </a: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</a:b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312E37-A675-F28C-74C4-B7D888EB96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772816"/>
            <a:ext cx="6123303" cy="226446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7C93918-16D9-17D9-416D-843F36E76F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4694" y="4397809"/>
            <a:ext cx="6004225" cy="219065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09757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2"/>
          <p:cNvSpPr>
            <a:spLocks noGrp="1" noChangeArrowheads="1"/>
          </p:cNvSpPr>
          <p:nvPr>
            <p:ph type="title"/>
          </p:nvPr>
        </p:nvSpPr>
        <p:spPr>
          <a:xfrm>
            <a:off x="229295" y="288853"/>
            <a:ext cx="7323992" cy="331835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latin typeface="아리따-돋움(TTF)-SemiBold" panose="02020603020101020101" pitchFamily="18" charset="-127"/>
                <a:ea typeface="아리따-돋움(TTF)-SemiBold" panose="02020603020101020101" pitchFamily="18" charset="-127"/>
              </a:rPr>
              <a:t>User Manual</a:t>
            </a:r>
          </a:p>
        </p:txBody>
      </p:sp>
      <p:sp>
        <p:nvSpPr>
          <p:cNvPr id="79" name="Slide Number Placeholder 78"/>
          <p:cNvSpPr>
            <a:spLocks noGrp="1"/>
          </p:cNvSpPr>
          <p:nvPr>
            <p:ph type="sldNum" sz="quarter" idx="12"/>
          </p:nvPr>
        </p:nvSpPr>
        <p:spPr>
          <a:xfrm>
            <a:off x="4081225" y="6588462"/>
            <a:ext cx="574748" cy="188911"/>
          </a:xfrm>
        </p:spPr>
        <p:txBody>
          <a:bodyPr/>
          <a:lstStyle/>
          <a:p>
            <a:fld id="{33936384-6829-4736-91C5-B78CFB86700B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  <a:sym typeface="아리따-돋움(OTF)-Medium"/>
              </a:rPr>
              <a:pPr/>
              <a:t>17</a:t>
            </a:fld>
            <a:endParaRPr lang="ko-KR" altLang="en-US" dirty="0">
              <a:solidFill>
                <a:prstClr val="black">
                  <a:tint val="75000"/>
                </a:prstClr>
              </a:solidFill>
              <a:latin typeface="아리따-돋움(TTF)-Medium" panose="02020603020101020101" pitchFamily="18" charset="-127"/>
              <a:ea typeface="아리따-돋움(TTF)-Medium" panose="02020603020101020101" pitchFamily="18" charset="-127"/>
              <a:sym typeface="아리따-돋움(OTF)-Medium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229295" y="782953"/>
            <a:ext cx="89995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Verdana" panose="020B060403050404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anose="02010600030101010101" pitchFamily="2" charset="-122"/>
              <a:buChar char="-"/>
              <a:defRPr sz="10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4pPr>
            <a:lvl5pPr marL="20574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9pPr>
          </a:lstStyle>
          <a:p>
            <a:pPr marL="171450" indent="-171450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l"/>
            </a:pP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Number Format / Scaling</a:t>
            </a:r>
            <a:endParaRPr lang="en-US" altLang="ko-KR" sz="11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270570" y="1194115"/>
            <a:ext cx="8958263" cy="2443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Verdana" panose="020B060403050404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anose="02010600030101010101" pitchFamily="2" charset="-122"/>
              <a:buChar char="-"/>
              <a:defRPr sz="10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4pPr>
            <a:lvl5pPr marL="20574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None/>
              <a:defRPr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- Choose measure line which you need to change display option. </a:t>
            </a: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- Go to Analysis &gt; Measures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&gt; Number Format</a:t>
            </a: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-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Change “Scaling Factor”, “Decimal Places” option</a:t>
            </a: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   </a:t>
            </a:r>
            <a:r>
              <a:rPr lang="en-US" altLang="ko-KR" sz="8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* If you change scaling factor by using this menu, scaling factor in prompts should be entered as 1. </a:t>
            </a:r>
            <a:r>
              <a:rPr lang="en-US" altLang="ko-KR" sz="9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/>
            </a:r>
            <a:br>
              <a:rPr lang="en-US" altLang="ko-KR" sz="9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en-US" altLang="ko-KR" sz="9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br>
              <a:rPr lang="en-US" altLang="ko-KR" sz="9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en-US" altLang="ko-KR" sz="9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/>
            </a:r>
            <a:br>
              <a:rPr lang="en-US" altLang="ko-KR" sz="9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en-US" altLang="ko-KR" sz="9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/>
            </a:r>
            <a:br>
              <a:rPr lang="en-US" altLang="ko-KR" sz="9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en-US" altLang="ko-KR" sz="9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/>
            </a:r>
            <a:br>
              <a:rPr lang="en-US" altLang="ko-KR" sz="9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en-US" altLang="ko-KR" sz="9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/>
            </a:r>
            <a:br>
              <a:rPr lang="en-US" altLang="ko-KR" sz="9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en-US" altLang="ko-KR" sz="9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/>
            </a:r>
            <a:br>
              <a:rPr lang="en-US" altLang="ko-KR" sz="9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</a:br>
            <a:endParaRPr lang="en-US" altLang="ko-KR" sz="9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908" y="2835639"/>
            <a:ext cx="4521956" cy="166672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5" name="아래쪽 화살표 13"/>
          <p:cNvSpPr>
            <a:spLocks noChangeArrowheads="1"/>
          </p:cNvSpPr>
          <p:nvPr/>
        </p:nvSpPr>
        <p:spPr bwMode="auto">
          <a:xfrm rot="16200000">
            <a:off x="528903" y="5024197"/>
            <a:ext cx="506413" cy="406400"/>
          </a:xfrm>
          <a:prstGeom prst="downArrow">
            <a:avLst>
              <a:gd name="adj1" fmla="val 44306"/>
              <a:gd name="adj2" fmla="val 50134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BE8C26-94DC-7BB3-12A4-FA4ECEC63D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906" y="2565715"/>
            <a:ext cx="5259959" cy="193664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CE1CC2D-2A26-57F6-715A-BC9999CDF6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3135" y="2565715"/>
            <a:ext cx="3199910" cy="17265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1373964-0563-5D2A-22D5-8810CD3C2A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2692" y="4909782"/>
            <a:ext cx="2057687" cy="87642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635257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2"/>
          <p:cNvSpPr>
            <a:spLocks noGrp="1" noChangeArrowheads="1"/>
          </p:cNvSpPr>
          <p:nvPr>
            <p:ph type="title"/>
          </p:nvPr>
        </p:nvSpPr>
        <p:spPr>
          <a:xfrm>
            <a:off x="196397" y="260673"/>
            <a:ext cx="7323992" cy="331835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latin typeface="아리따-돋움(TTF)-SemiBold" panose="02020603020101020101" pitchFamily="18" charset="-127"/>
                <a:ea typeface="아리따-돋움(TTF)-SemiBold" panose="02020603020101020101" pitchFamily="18" charset="-127"/>
              </a:rPr>
              <a:t>User Manual</a:t>
            </a:r>
          </a:p>
        </p:txBody>
      </p:sp>
      <p:sp>
        <p:nvSpPr>
          <p:cNvPr id="79" name="Slide Number Placeholder 78"/>
          <p:cNvSpPr>
            <a:spLocks noGrp="1"/>
          </p:cNvSpPr>
          <p:nvPr>
            <p:ph type="sldNum" sz="quarter" idx="12"/>
          </p:nvPr>
        </p:nvSpPr>
        <p:spPr>
          <a:xfrm>
            <a:off x="4081225" y="6588462"/>
            <a:ext cx="574748" cy="188911"/>
          </a:xfrm>
        </p:spPr>
        <p:txBody>
          <a:bodyPr/>
          <a:lstStyle/>
          <a:p>
            <a:fld id="{33936384-6829-4736-91C5-B78CFB86700B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  <a:sym typeface="아리따-돋움(OTF)-Medium"/>
              </a:rPr>
              <a:pPr/>
              <a:t>18</a:t>
            </a:fld>
            <a:endParaRPr lang="ko-KR" altLang="en-US" dirty="0">
              <a:solidFill>
                <a:prstClr val="black">
                  <a:tint val="75000"/>
                </a:prstClr>
              </a:solidFill>
              <a:latin typeface="아리따-돋움(TTF)-Medium" panose="02020603020101020101" pitchFamily="18" charset="-127"/>
              <a:ea typeface="아리따-돋움(TTF)-Medium" panose="02020603020101020101" pitchFamily="18" charset="-127"/>
              <a:sym typeface="아리따-돋움(OTF)-Medium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229295" y="908720"/>
            <a:ext cx="89995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Verdana" panose="020B060403050404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anose="02010600030101010101" pitchFamily="2" charset="-122"/>
              <a:buChar char="-"/>
              <a:defRPr sz="10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4pPr>
            <a:lvl5pPr marL="20574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9pPr>
          </a:lstStyle>
          <a:p>
            <a:pPr marL="171450" indent="-171450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l"/>
            </a:pP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Currency Translation</a:t>
            </a:r>
            <a:endParaRPr lang="en-US" altLang="ko-KR" sz="11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270570" y="1319882"/>
            <a:ext cx="8958263" cy="899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Verdana" panose="020B060403050404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anose="02010600030101010101" pitchFamily="2" charset="-122"/>
              <a:buChar char="-"/>
              <a:defRPr sz="10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4pPr>
            <a:lvl5pPr marL="20574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Char char="-"/>
              <a:defRPr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Go to Analysis &gt; Measures &gt; Currency Translation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Char char="-"/>
              <a:defRPr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You can choose “Target currency” &amp; “Currency Conversion Type”</a:t>
            </a: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en-US" altLang="ko-KR" sz="8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* Local</a:t>
            </a:r>
            <a:r>
              <a:rPr lang="ko-KR" altLang="en-US" sz="8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ko-KR" sz="8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Currency</a:t>
            </a:r>
            <a:r>
              <a:rPr lang="ko-KR" altLang="en-US" sz="8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ko-KR" sz="8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 KRW conversion only supported. </a:t>
            </a:r>
            <a:br>
              <a:rPr lang="en-US" altLang="ko-KR" sz="8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en-US" altLang="ko-KR" sz="8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* If you change currency conversion with this menu, currency condition should be removed in prompts.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1" name="아래쪽 화살표 13"/>
          <p:cNvSpPr>
            <a:spLocks noChangeArrowheads="1"/>
          </p:cNvSpPr>
          <p:nvPr/>
        </p:nvSpPr>
        <p:spPr bwMode="auto">
          <a:xfrm rot="16200000">
            <a:off x="571399" y="5273211"/>
            <a:ext cx="506413" cy="406400"/>
          </a:xfrm>
          <a:prstGeom prst="downArrow">
            <a:avLst>
              <a:gd name="adj1" fmla="val 44306"/>
              <a:gd name="adj2" fmla="val 50134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29128" y="5166160"/>
            <a:ext cx="35309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/>
              <a:t>If select ZNRT_2026 type (BY26 rate) (1 SGD = 1,058 KRW)</a:t>
            </a:r>
            <a:endParaRPr lang="ko-KR" altLang="en-US" sz="900" dirty="0"/>
          </a:p>
        </p:txBody>
      </p:sp>
      <p:sp>
        <p:nvSpPr>
          <p:cNvPr id="13" name="TextBox 12"/>
          <p:cNvSpPr txBox="1"/>
          <p:nvPr/>
        </p:nvSpPr>
        <p:spPr>
          <a:xfrm>
            <a:off x="1329136" y="5819216"/>
            <a:ext cx="381892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/>
              <a:t>If select ZNRT_2025 type (BY25 rate) (1 SGD = 1,002 KRW)</a:t>
            </a:r>
            <a:endParaRPr lang="ko-KR" altLang="en-US" sz="7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10E8FDC-770D-0843-2AC0-E4F4F561D9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70" y="2368294"/>
            <a:ext cx="7849708" cy="172450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AD371CB-81CB-8C54-BAAC-C863FC2841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3107" y="3551973"/>
            <a:ext cx="2300323" cy="308266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929D213-447E-D89E-C2FB-5081EA2285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931" y="4366217"/>
            <a:ext cx="1840829" cy="54094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E95FAC2-6479-BB0B-0DC1-79130A292A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4077" y="4937389"/>
            <a:ext cx="1726210" cy="57540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9BB807E-3941-A6CC-BE06-64D445207D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0584" y="5631995"/>
            <a:ext cx="1669335" cy="47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0418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2"/>
          <p:cNvSpPr>
            <a:spLocks noGrp="1" noChangeArrowheads="1"/>
          </p:cNvSpPr>
          <p:nvPr>
            <p:ph type="title"/>
          </p:nvPr>
        </p:nvSpPr>
        <p:spPr>
          <a:xfrm>
            <a:off x="229295" y="288853"/>
            <a:ext cx="7323992" cy="331835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latin typeface="아리따-돋움(TTF)-SemiBold" panose="02020603020101020101" pitchFamily="18" charset="-127"/>
                <a:ea typeface="아리따-돋움(TTF)-SemiBold" panose="02020603020101020101" pitchFamily="18" charset="-127"/>
              </a:rPr>
              <a:t>User Manual</a:t>
            </a:r>
          </a:p>
        </p:txBody>
      </p:sp>
      <p:sp>
        <p:nvSpPr>
          <p:cNvPr id="79" name="Slide Number Placeholder 78"/>
          <p:cNvSpPr>
            <a:spLocks noGrp="1"/>
          </p:cNvSpPr>
          <p:nvPr>
            <p:ph type="sldNum" sz="quarter" idx="12"/>
          </p:nvPr>
        </p:nvSpPr>
        <p:spPr>
          <a:xfrm>
            <a:off x="4081225" y="6588462"/>
            <a:ext cx="574748" cy="188911"/>
          </a:xfrm>
        </p:spPr>
        <p:txBody>
          <a:bodyPr/>
          <a:lstStyle/>
          <a:p>
            <a:fld id="{33936384-6829-4736-91C5-B78CFB86700B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  <a:sym typeface="아리따-돋움(OTF)-Medium"/>
              </a:rPr>
              <a:pPr/>
              <a:t>19</a:t>
            </a:fld>
            <a:endParaRPr lang="ko-KR" altLang="en-US" dirty="0">
              <a:solidFill>
                <a:prstClr val="black">
                  <a:tint val="75000"/>
                </a:prstClr>
              </a:solidFill>
              <a:latin typeface="아리따-돋움(TTF)-Medium" panose="02020603020101020101" pitchFamily="18" charset="-127"/>
              <a:ea typeface="아리따-돋움(TTF)-Medium" panose="02020603020101020101" pitchFamily="18" charset="-127"/>
              <a:sym typeface="아리따-돋움(OTF)-Medium"/>
            </a:endParaRP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216241" y="1226290"/>
            <a:ext cx="89995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Verdana" panose="020B060403050404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anose="02010600030101010101" pitchFamily="2" charset="-122"/>
              <a:buChar char="-"/>
              <a:defRPr sz="10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4pPr>
            <a:lvl5pPr marL="20574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9pPr>
          </a:lstStyle>
          <a:p>
            <a:pPr marL="171450" indent="-171450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l"/>
            </a:pP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Master Characteristic</a:t>
            </a:r>
            <a:endParaRPr lang="en-US" altLang="ko-KR" sz="11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395536" y="1597301"/>
            <a:ext cx="601688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Verdana" panose="020B060403050404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anose="02010600030101010101" pitchFamily="2" charset="-122"/>
              <a:buChar char="-"/>
              <a:defRPr sz="10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4pPr>
            <a:lvl5pPr marL="20574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If a characteristic have a master data, you can add its components as attributes.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334E8C-1140-8911-95EB-363AF3405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938308"/>
            <a:ext cx="8376244" cy="31468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4B39DA1-4A1E-016B-4AF1-EE876111491B}"/>
              </a:ext>
            </a:extLst>
          </p:cNvPr>
          <p:cNvSpPr/>
          <p:nvPr/>
        </p:nvSpPr>
        <p:spPr>
          <a:xfrm>
            <a:off x="1979712" y="1938308"/>
            <a:ext cx="2232248" cy="2462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DB5759-B4E8-0044-1053-B56C5B6C4DC3}"/>
              </a:ext>
            </a:extLst>
          </p:cNvPr>
          <p:cNvSpPr/>
          <p:nvPr/>
        </p:nvSpPr>
        <p:spPr>
          <a:xfrm>
            <a:off x="5004048" y="2996953"/>
            <a:ext cx="864096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8375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ADD030D2-316A-4F4E-8A28-E9BEC4C4F5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9295" y="278329"/>
            <a:ext cx="7323992" cy="331835"/>
          </a:xfrm>
        </p:spPr>
        <p:txBody>
          <a:bodyPr>
            <a:noAutofit/>
          </a:bodyPr>
          <a:lstStyle/>
          <a:p>
            <a:r>
              <a:rPr lang="en-US" altLang="ko-KR" dirty="0">
                <a:latin typeface="아리따-돋움(TTF)-SemiBold" panose="02020603020101020101" pitchFamily="18" charset="-127"/>
                <a:ea typeface="아리따-돋움(TTF)-SemiBold" panose="02020603020101020101" pitchFamily="18" charset="-127"/>
              </a:rPr>
              <a:t>1-1. What is SAP BW / BI?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8395E8-95DF-481F-9AD0-7996844A6A9E}"/>
              </a:ext>
            </a:extLst>
          </p:cNvPr>
          <p:cNvSpPr txBox="1"/>
          <p:nvPr/>
        </p:nvSpPr>
        <p:spPr>
          <a:xfrm>
            <a:off x="2771800" y="846432"/>
            <a:ext cx="36249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/>
              <a:t>Business Warehouse</a:t>
            </a:r>
          </a:p>
          <a:p>
            <a:r>
              <a:rPr lang="en-US" altLang="ko-KR" sz="2800" dirty="0"/>
              <a:t>Business Intelligence</a:t>
            </a: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205A26FF-D0D6-4167-954E-D095315E9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425" y="1772816"/>
            <a:ext cx="6915150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4299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2"/>
          <p:cNvSpPr>
            <a:spLocks noGrp="1" noChangeArrowheads="1"/>
          </p:cNvSpPr>
          <p:nvPr>
            <p:ph type="title"/>
          </p:nvPr>
        </p:nvSpPr>
        <p:spPr>
          <a:xfrm>
            <a:off x="229295" y="149473"/>
            <a:ext cx="7323992" cy="331835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latin typeface="아리따-돋움(TTF)-SemiBold" panose="02020603020101020101" pitchFamily="18" charset="-127"/>
                <a:ea typeface="아리따-돋움(TTF)-SemiBold" panose="02020603020101020101" pitchFamily="18" charset="-127"/>
              </a:rPr>
              <a:t>User Manual</a:t>
            </a:r>
          </a:p>
        </p:txBody>
      </p:sp>
      <p:sp>
        <p:nvSpPr>
          <p:cNvPr id="79" name="Slide Number Placeholder 78"/>
          <p:cNvSpPr>
            <a:spLocks noGrp="1"/>
          </p:cNvSpPr>
          <p:nvPr>
            <p:ph type="sldNum" sz="quarter" idx="12"/>
          </p:nvPr>
        </p:nvSpPr>
        <p:spPr>
          <a:xfrm>
            <a:off x="4081225" y="6588462"/>
            <a:ext cx="574748" cy="188911"/>
          </a:xfrm>
        </p:spPr>
        <p:txBody>
          <a:bodyPr/>
          <a:lstStyle/>
          <a:p>
            <a:fld id="{33936384-6829-4736-91C5-B78CFB86700B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  <a:sym typeface="아리따-돋움(OTF)-Medium"/>
              </a:rPr>
              <a:pPr/>
              <a:t>20</a:t>
            </a:fld>
            <a:endParaRPr lang="ko-KR" altLang="en-US" dirty="0">
              <a:solidFill>
                <a:prstClr val="black">
                  <a:tint val="75000"/>
                </a:prstClr>
              </a:solidFill>
              <a:latin typeface="아리따-돋움(TTF)-Medium" panose="02020603020101020101" pitchFamily="18" charset="-127"/>
              <a:ea typeface="아리따-돋움(TTF)-Medium" panose="02020603020101020101" pitchFamily="18" charset="-127"/>
              <a:sym typeface="아리따-돋움(OTF)-Medium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310375" y="834568"/>
            <a:ext cx="89995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Verdana" panose="020B060403050404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anose="02010600030101010101" pitchFamily="2" charset="-122"/>
              <a:buChar char="-"/>
              <a:defRPr sz="10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4pPr>
            <a:lvl5pPr marL="20574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9pPr>
          </a:lstStyle>
          <a:p>
            <a:pPr marL="171450" indent="-171450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l"/>
            </a:pP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Expand Node to Level</a:t>
            </a:r>
            <a:endParaRPr lang="en-US" altLang="ko-KR" sz="11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351650" y="1200246"/>
            <a:ext cx="8958263" cy="2909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Verdana" panose="020B060403050404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anose="02010600030101010101" pitchFamily="2" charset="-122"/>
              <a:buChar char="-"/>
              <a:defRPr sz="10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4pPr>
            <a:lvl5pPr marL="20574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In case of New P&amp;L report, Measure is shown as structure with hierarchy level.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User should expand node manually to check sub-level data.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“Expand Node to Level” menu helps user to expand node at once.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None/>
              <a:defRPr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None/>
              <a:defRPr/>
            </a:pP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[Option]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 Right Click on node with [ + ] label &gt; Expand Node to Level &gt; Select Level. </a:t>
            </a: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           * If you choose the largest number, all structure will be expanded for selected node.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None/>
              <a:defRPr/>
            </a:pPr>
            <a:endParaRPr lang="en-US" altLang="ko-KR" sz="1000" b="1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None/>
              <a:defRPr/>
            </a:pPr>
            <a:endParaRPr lang="en-US" altLang="ko-KR" sz="1000" b="1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None/>
              <a:defRPr/>
            </a:pPr>
            <a:endParaRPr lang="en-US" altLang="ko-KR" sz="1000" b="1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None/>
              <a:defRPr/>
            </a:pPr>
            <a:endParaRPr lang="en-US" altLang="ko-KR" sz="1000" b="1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None/>
              <a:defRPr/>
            </a:pPr>
            <a:endParaRPr lang="en-US" altLang="ko-KR" sz="1000" b="1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None/>
              <a:defRPr/>
            </a:pPr>
            <a:endParaRPr lang="en-US" altLang="ko-KR" sz="1000" b="1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4" name="아래쪽 화살표 13"/>
          <p:cNvSpPr>
            <a:spLocks noChangeArrowheads="1"/>
          </p:cNvSpPr>
          <p:nvPr/>
        </p:nvSpPr>
        <p:spPr bwMode="auto">
          <a:xfrm rot="16200000">
            <a:off x="3934062" y="4159766"/>
            <a:ext cx="506413" cy="406400"/>
          </a:xfrm>
          <a:prstGeom prst="downArrow">
            <a:avLst>
              <a:gd name="adj1" fmla="val 44306"/>
              <a:gd name="adj2" fmla="val 50134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811DF7-CB62-881F-2001-351012684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226" y="2852936"/>
            <a:ext cx="3283752" cy="36004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E2B4B3-18B6-DD16-FB92-B9B18D89B22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394" b="4073"/>
          <a:stretch>
            <a:fillRect/>
          </a:stretch>
        </p:blipFill>
        <p:spPr>
          <a:xfrm>
            <a:off x="4753533" y="2781898"/>
            <a:ext cx="2146295" cy="383594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95DCC12-FE17-8BF8-776F-2C43359B4360}"/>
              </a:ext>
            </a:extLst>
          </p:cNvPr>
          <p:cNvSpPr/>
          <p:nvPr/>
        </p:nvSpPr>
        <p:spPr>
          <a:xfrm>
            <a:off x="4710556" y="4292126"/>
            <a:ext cx="2189272" cy="23772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81483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2"/>
          <p:cNvSpPr>
            <a:spLocks noGrp="1" noChangeArrowheads="1"/>
          </p:cNvSpPr>
          <p:nvPr>
            <p:ph type="title"/>
          </p:nvPr>
        </p:nvSpPr>
        <p:spPr>
          <a:xfrm>
            <a:off x="229295" y="149473"/>
            <a:ext cx="7323992" cy="331835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latin typeface="아리따-돋움(TTF)-SemiBold" panose="02020603020101020101" pitchFamily="18" charset="-127"/>
                <a:ea typeface="아리따-돋움(TTF)-SemiBold" panose="02020603020101020101" pitchFamily="18" charset="-127"/>
              </a:rPr>
              <a:t>User Manual</a:t>
            </a:r>
          </a:p>
        </p:txBody>
      </p:sp>
      <p:sp>
        <p:nvSpPr>
          <p:cNvPr id="79" name="Slide Number Placeholder 78"/>
          <p:cNvSpPr>
            <a:spLocks noGrp="1"/>
          </p:cNvSpPr>
          <p:nvPr>
            <p:ph type="sldNum" sz="quarter" idx="12"/>
          </p:nvPr>
        </p:nvSpPr>
        <p:spPr>
          <a:xfrm>
            <a:off x="4081225" y="6588462"/>
            <a:ext cx="574748" cy="188911"/>
          </a:xfrm>
        </p:spPr>
        <p:txBody>
          <a:bodyPr/>
          <a:lstStyle/>
          <a:p>
            <a:fld id="{33936384-6829-4736-91C5-B78CFB86700B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  <a:sym typeface="아리따-돋움(OTF)-Medium"/>
              </a:rPr>
              <a:pPr/>
              <a:t>21</a:t>
            </a:fld>
            <a:endParaRPr lang="ko-KR" altLang="en-US" dirty="0">
              <a:solidFill>
                <a:prstClr val="black">
                  <a:tint val="75000"/>
                </a:prstClr>
              </a:solidFill>
              <a:latin typeface="아리따-돋움(TTF)-Medium" panose="02020603020101020101" pitchFamily="18" charset="-127"/>
              <a:ea typeface="아리따-돋움(TTF)-Medium" panose="02020603020101020101" pitchFamily="18" charset="-127"/>
              <a:sym typeface="아리따-돋움(OTF)-Medium"/>
            </a:endParaRPr>
          </a:p>
        </p:txBody>
      </p:sp>
      <p:sp>
        <p:nvSpPr>
          <p:cNvPr id="17" name="TextBox 5"/>
          <p:cNvSpPr txBox="1">
            <a:spLocks noChangeArrowheads="1"/>
          </p:cNvSpPr>
          <p:nvPr/>
        </p:nvSpPr>
        <p:spPr bwMode="auto">
          <a:xfrm>
            <a:off x="229295" y="764704"/>
            <a:ext cx="89995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Verdana" panose="020B060403050404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anose="02010600030101010101" pitchFamily="2" charset="-122"/>
              <a:buChar char="-"/>
              <a:defRPr sz="10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4pPr>
            <a:lvl5pPr marL="20574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9pPr>
          </a:lstStyle>
          <a:p>
            <a:pPr marL="171450" indent="-171450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l"/>
            </a:pPr>
            <a:r>
              <a:rPr lang="en-US" altLang="ko-KR" sz="11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Save &amp; Refresh</a:t>
            </a:r>
          </a:p>
        </p:txBody>
      </p:sp>
      <p:sp>
        <p:nvSpPr>
          <p:cNvPr id="18" name="TextBox 5"/>
          <p:cNvSpPr txBox="1">
            <a:spLocks noChangeArrowheads="1"/>
          </p:cNvSpPr>
          <p:nvPr/>
        </p:nvSpPr>
        <p:spPr bwMode="auto">
          <a:xfrm>
            <a:off x="270570" y="1175866"/>
            <a:ext cx="8958263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Verdana" panose="020B060403050404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anose="02010600030101010101" pitchFamily="2" charset="-122"/>
              <a:buChar char="-"/>
              <a:defRPr sz="10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4pPr>
            <a:lvl5pPr marL="20574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You can save SAP BI file just like excel file.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en-US" altLang="ko-KR" sz="11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Next time when you refresh BI file, just click “Refresh All” or Click “Prompts” button and update condition.</a:t>
            </a:r>
          </a:p>
        </p:txBody>
      </p:sp>
      <p:pic>
        <p:nvPicPr>
          <p:cNvPr id="19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25"/>
          <a:stretch>
            <a:fillRect/>
          </a:stretch>
        </p:blipFill>
        <p:spPr bwMode="auto">
          <a:xfrm>
            <a:off x="696020" y="2204566"/>
            <a:ext cx="608013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5"/>
          <p:cNvSpPr txBox="1">
            <a:spLocks noChangeArrowheads="1"/>
          </p:cNvSpPr>
          <p:nvPr/>
        </p:nvSpPr>
        <p:spPr bwMode="auto">
          <a:xfrm>
            <a:off x="270570" y="3954581"/>
            <a:ext cx="6985000" cy="755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Verdana" panose="020B060403050404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anose="02010600030101010101" pitchFamily="2" charset="-122"/>
              <a:buChar char="-"/>
              <a:defRPr sz="10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4pPr>
            <a:lvl5pPr marL="20574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None/>
              <a:defRPr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Prompts Option</a:t>
            </a:r>
          </a:p>
          <a:p>
            <a:pPr marL="228600" indent="-228600" eaLnBrk="1" hangingPunct="1">
              <a:lnSpc>
                <a:spcPct val="150000"/>
              </a:lnSpc>
              <a:spcBef>
                <a:spcPct val="0"/>
              </a:spcBef>
              <a:buClrTx/>
              <a:buAutoNum type="arabicPeriod"/>
              <a:defRPr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Prompts for Workbook	: Check All report prompts in excel file.</a:t>
            </a:r>
          </a:p>
          <a:p>
            <a:pPr marL="228600" indent="-228600" eaLnBrk="1" hangingPunct="1">
              <a:lnSpc>
                <a:spcPct val="150000"/>
              </a:lnSpc>
              <a:spcBef>
                <a:spcPct val="0"/>
              </a:spcBef>
              <a:buClrTx/>
              <a:buAutoNum type="arabicPeriod"/>
              <a:defRPr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Prompts for Data Source	: Check specific report prompts in selected cell.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20D752-58C7-F195-501B-D8060E73F48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-5385" r="10243"/>
          <a:stretch>
            <a:fillRect/>
          </a:stretch>
        </p:blipFill>
        <p:spPr>
          <a:xfrm>
            <a:off x="2154989" y="1844824"/>
            <a:ext cx="6989011" cy="163839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6" name="아래쪽 화살표 13">
            <a:extLst>
              <a:ext uri="{FF2B5EF4-FFF2-40B4-BE49-F238E27FC236}">
                <a16:creationId xmlns:a16="http://schemas.microsoft.com/office/drawing/2014/main" id="{CDA39682-9FEC-C9AA-9898-630AC8F6F478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509614" y="2297401"/>
            <a:ext cx="506413" cy="406400"/>
          </a:xfrm>
          <a:prstGeom prst="downArrow">
            <a:avLst>
              <a:gd name="adj1" fmla="val 44306"/>
              <a:gd name="adj2" fmla="val 50134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54521F-5926-86AD-8C29-76A3E3B87A88}"/>
              </a:ext>
            </a:extLst>
          </p:cNvPr>
          <p:cNvSpPr/>
          <p:nvPr/>
        </p:nvSpPr>
        <p:spPr>
          <a:xfrm>
            <a:off x="2657955" y="2205235"/>
            <a:ext cx="545893" cy="7307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DF50FC-9F78-5B7E-1778-E1647531D42B}"/>
              </a:ext>
            </a:extLst>
          </p:cNvPr>
          <p:cNvSpPr/>
          <p:nvPr/>
        </p:nvSpPr>
        <p:spPr>
          <a:xfrm>
            <a:off x="3996226" y="2240241"/>
            <a:ext cx="575774" cy="6957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82988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E4A00C33-2ACA-ABD5-589A-49BCEEB39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2686" y="4528178"/>
            <a:ext cx="2693817" cy="110965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D7168A-2C68-E72B-4EB0-AF977B0DAA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795" y="4589409"/>
            <a:ext cx="5783997" cy="211911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72" name="Rectangle 2"/>
          <p:cNvSpPr>
            <a:spLocks noGrp="1" noChangeArrowheads="1"/>
          </p:cNvSpPr>
          <p:nvPr>
            <p:ph type="title"/>
          </p:nvPr>
        </p:nvSpPr>
        <p:spPr>
          <a:xfrm>
            <a:off x="229295" y="149473"/>
            <a:ext cx="7323992" cy="331835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latin typeface="아리따-돋움(TTF)-SemiBold" panose="02020603020101020101" pitchFamily="18" charset="-127"/>
                <a:ea typeface="아리따-돋움(TTF)-SemiBold" panose="02020603020101020101" pitchFamily="18" charset="-127"/>
              </a:rPr>
              <a:t>User Manual</a:t>
            </a:r>
          </a:p>
        </p:txBody>
      </p:sp>
      <p:sp>
        <p:nvSpPr>
          <p:cNvPr id="79" name="Slide Number Placeholder 78"/>
          <p:cNvSpPr>
            <a:spLocks noGrp="1"/>
          </p:cNvSpPr>
          <p:nvPr>
            <p:ph type="sldNum" sz="quarter" idx="12"/>
          </p:nvPr>
        </p:nvSpPr>
        <p:spPr>
          <a:xfrm>
            <a:off x="4081225" y="6588462"/>
            <a:ext cx="574748" cy="188911"/>
          </a:xfrm>
        </p:spPr>
        <p:txBody>
          <a:bodyPr/>
          <a:lstStyle/>
          <a:p>
            <a:fld id="{33936384-6829-4736-91C5-B78CFB86700B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  <a:sym typeface="아리따-돋움(OTF)-Medium"/>
              </a:rPr>
              <a:pPr/>
              <a:t>22</a:t>
            </a:fld>
            <a:endParaRPr lang="ko-KR" altLang="en-US" dirty="0">
              <a:solidFill>
                <a:prstClr val="black">
                  <a:tint val="75000"/>
                </a:prstClr>
              </a:solidFill>
              <a:latin typeface="아리따-돋움(TTF)-Medium" panose="02020603020101020101" pitchFamily="18" charset="-127"/>
              <a:ea typeface="아리따-돋움(TTF)-Medium" panose="02020603020101020101" pitchFamily="18" charset="-127"/>
              <a:sym typeface="아리따-돋움(OTF)-Medium"/>
            </a:endParaRP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225076" y="766284"/>
            <a:ext cx="89995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Verdana" panose="020B060403050404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anose="02010600030101010101" pitchFamily="2" charset="-122"/>
              <a:buChar char="-"/>
              <a:defRPr sz="10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4pPr>
            <a:lvl5pPr marL="20574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9pPr>
          </a:lstStyle>
          <a:p>
            <a:pPr marL="171450" indent="-171450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l"/>
            </a:pP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Smart Copy &amp; Smart Paste</a:t>
            </a:r>
            <a:endParaRPr lang="en-US" altLang="ko-KR" sz="11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266351" y="1111535"/>
            <a:ext cx="8958263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Verdana" panose="020B060403050404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anose="02010600030101010101" pitchFamily="2" charset="-122"/>
              <a:buChar char="-"/>
              <a:defRPr sz="10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4pPr>
            <a:lvl5pPr marL="20574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If you need to insert BI report with same condition but different layout, you can copy it easily with smart copy &amp; paste function.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[Option]</a:t>
            </a:r>
          </a:p>
          <a:p>
            <a:pPr marL="171450" indent="-171450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Char char="-"/>
              <a:defRPr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Choose BI report you want to copy.</a:t>
            </a:r>
          </a:p>
          <a:p>
            <a:pPr marL="171450" indent="-171450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Char char="-"/>
              <a:defRPr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Go to Analysis Design &gt; Smart Copy</a:t>
            </a:r>
          </a:p>
          <a:p>
            <a:pPr marL="171450" indent="-171450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Char char="-"/>
              <a:defRPr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171450" indent="-171450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Char char="-"/>
              <a:defRPr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171450" indent="-171450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Char char="-"/>
              <a:defRPr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171450" indent="-171450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Char char="-"/>
              <a:defRPr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171450" indent="-171450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Char char="-"/>
              <a:defRPr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171450" indent="-171450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Char char="-"/>
              <a:defRPr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171450" indent="-171450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Char char="-"/>
              <a:defRPr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171450" indent="-171450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Char char="-"/>
              <a:defRPr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171450" indent="-171450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Char char="-"/>
              <a:defRPr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171450" indent="-171450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Char char="-"/>
              <a:defRPr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None/>
              <a:defRPr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None/>
              <a:defRPr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None/>
              <a:defRPr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None/>
              <a:defRPr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None/>
              <a:defRPr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171450" indent="-171450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Char char="-"/>
              <a:defRPr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Choose excel cell you want to paste.</a:t>
            </a:r>
          </a:p>
          <a:p>
            <a:pPr marL="171450" indent="-171450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Char char="-"/>
              <a:defRPr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Go to Analysis Design &gt; Smart Paste</a:t>
            </a:r>
          </a:p>
        </p:txBody>
      </p:sp>
      <p:sp>
        <p:nvSpPr>
          <p:cNvPr id="13" name="아래쪽 화살표 13"/>
          <p:cNvSpPr>
            <a:spLocks noChangeArrowheads="1"/>
          </p:cNvSpPr>
          <p:nvPr/>
        </p:nvSpPr>
        <p:spPr bwMode="auto">
          <a:xfrm rot="16200000">
            <a:off x="6157092" y="5610733"/>
            <a:ext cx="339725" cy="271462"/>
          </a:xfrm>
          <a:prstGeom prst="downArrow">
            <a:avLst>
              <a:gd name="adj1" fmla="val 44306"/>
              <a:gd name="adj2" fmla="val 50134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ABBC72-E8C0-FCAB-365A-148E471B69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456" y="1980087"/>
            <a:ext cx="5843484" cy="199725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4125E09-BA07-E89D-42D5-EC43AE987DC9}"/>
              </a:ext>
            </a:extLst>
          </p:cNvPr>
          <p:cNvSpPr/>
          <p:nvPr/>
        </p:nvSpPr>
        <p:spPr>
          <a:xfrm>
            <a:off x="5420177" y="2132856"/>
            <a:ext cx="720080" cy="2291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923699-9A43-934E-9716-64ED8111C98C}"/>
              </a:ext>
            </a:extLst>
          </p:cNvPr>
          <p:cNvSpPr/>
          <p:nvPr/>
        </p:nvSpPr>
        <p:spPr>
          <a:xfrm>
            <a:off x="5376852" y="4869160"/>
            <a:ext cx="779324" cy="2418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61672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2"/>
          <p:cNvSpPr>
            <a:spLocks noGrp="1" noChangeArrowheads="1"/>
          </p:cNvSpPr>
          <p:nvPr>
            <p:ph type="title"/>
          </p:nvPr>
        </p:nvSpPr>
        <p:spPr>
          <a:xfrm>
            <a:off x="229295" y="149473"/>
            <a:ext cx="7323992" cy="331835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latin typeface="아리따-돋움(TTF)-SemiBold" panose="02020603020101020101" pitchFamily="18" charset="-127"/>
                <a:ea typeface="아리따-돋움(TTF)-SemiBold" panose="02020603020101020101" pitchFamily="18" charset="-127"/>
              </a:rPr>
              <a:t>User Manual</a:t>
            </a:r>
          </a:p>
        </p:txBody>
      </p:sp>
      <p:sp>
        <p:nvSpPr>
          <p:cNvPr id="79" name="Slide Number Placeholder 78"/>
          <p:cNvSpPr>
            <a:spLocks noGrp="1"/>
          </p:cNvSpPr>
          <p:nvPr>
            <p:ph type="sldNum" sz="quarter" idx="12"/>
          </p:nvPr>
        </p:nvSpPr>
        <p:spPr>
          <a:xfrm>
            <a:off x="4081225" y="6588462"/>
            <a:ext cx="574748" cy="188911"/>
          </a:xfrm>
        </p:spPr>
        <p:txBody>
          <a:bodyPr/>
          <a:lstStyle/>
          <a:p>
            <a:fld id="{33936384-6829-4736-91C5-B78CFB86700B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  <a:sym typeface="아리따-돋움(OTF)-Medium"/>
              </a:rPr>
              <a:pPr/>
              <a:t>23</a:t>
            </a:fld>
            <a:endParaRPr lang="ko-KR" altLang="en-US" dirty="0">
              <a:solidFill>
                <a:prstClr val="black">
                  <a:tint val="75000"/>
                </a:prstClr>
              </a:solidFill>
              <a:latin typeface="아리따-돋움(TTF)-Medium" panose="02020603020101020101" pitchFamily="18" charset="-127"/>
              <a:ea typeface="아리따-돋움(TTF)-Medium" panose="02020603020101020101" pitchFamily="18" charset="-127"/>
              <a:sym typeface="아리따-돋움(OTF)-Medium"/>
            </a:endParaRP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225076" y="766284"/>
            <a:ext cx="89995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Verdana" panose="020B060403050404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anose="02010600030101010101" pitchFamily="2" charset="-122"/>
              <a:buChar char="-"/>
              <a:defRPr sz="10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4pPr>
            <a:lvl5pPr marL="20574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9pPr>
          </a:lstStyle>
          <a:p>
            <a:pPr marL="171450" indent="-171450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l"/>
            </a:pPr>
            <a:r>
              <a:rPr lang="en-US" altLang="ko-KR" sz="11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Delete / Move BI Report</a:t>
            </a:r>
            <a:endParaRPr lang="en-US" altLang="ko-KR" sz="105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266351" y="1111535"/>
            <a:ext cx="895826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Verdana" panose="020B060403050404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anose="02010600030101010101" pitchFamily="2" charset="-122"/>
              <a:buChar char="-"/>
              <a:defRPr sz="10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4pPr>
            <a:lvl5pPr marL="20574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None/>
              <a:defRPr/>
            </a:pP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Change Report Position</a:t>
            </a:r>
          </a:p>
          <a:p>
            <a:pPr marL="171450" indent="-171450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Char char="-"/>
              <a:defRPr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Go to “Components” tab</a:t>
            </a:r>
          </a:p>
          <a:p>
            <a:pPr marL="171450" indent="-171450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Char char="-"/>
              <a:defRPr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Expand + button on BI report.</a:t>
            </a:r>
          </a:p>
          <a:p>
            <a:pPr marL="171450" indent="-171450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Char char="-"/>
              <a:defRPr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Click “Crosstab” node, then you can check cell position of selected report.</a:t>
            </a:r>
          </a:p>
          <a:p>
            <a:pPr marL="171450" indent="-171450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Char char="-"/>
              <a:defRPr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Right Click on “Crosstab” &gt; “Move To”</a:t>
            </a:r>
          </a:p>
          <a:p>
            <a:pPr marL="171450" indent="-171450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Char char="-"/>
              <a:defRPr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Input new position.</a:t>
            </a:r>
          </a:p>
          <a:p>
            <a:pPr marL="171450" indent="-171450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Char char="-"/>
              <a:defRPr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28600" indent="-228600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AutoNum type="arabicPeriod"/>
              <a:defRPr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1EB65B-2A9C-E347-2AB0-2D942A261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551" y="2359630"/>
            <a:ext cx="3021768" cy="412679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2224925-BB45-53E2-141B-13E49841E322}"/>
              </a:ext>
            </a:extLst>
          </p:cNvPr>
          <p:cNvSpPr/>
          <p:nvPr/>
        </p:nvSpPr>
        <p:spPr>
          <a:xfrm>
            <a:off x="539552" y="3284984"/>
            <a:ext cx="720080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EB421E-169B-F62A-97B5-E8DBECDD2424}"/>
              </a:ext>
            </a:extLst>
          </p:cNvPr>
          <p:cNvSpPr/>
          <p:nvPr/>
        </p:nvSpPr>
        <p:spPr>
          <a:xfrm>
            <a:off x="331912" y="5085184"/>
            <a:ext cx="128776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9C6405-22A0-F4B3-E1FA-CD15BEB716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8921" y="2454792"/>
            <a:ext cx="3047523" cy="194841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7908DA6-5B92-4024-2B4A-BC68C7318D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4765" y="4755677"/>
            <a:ext cx="3663763" cy="112355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103693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07907C-A645-1AA1-36FE-C44D59054F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368817-6771-8516-5F80-F4B162F8F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699586"/>
            <a:ext cx="5325218" cy="248637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72" name="Rectangle 2">
            <a:extLst>
              <a:ext uri="{FF2B5EF4-FFF2-40B4-BE49-F238E27FC236}">
                <a16:creationId xmlns:a16="http://schemas.microsoft.com/office/drawing/2014/main" id="{705D1632-19CE-E270-2494-B3FC7D45FB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9295" y="149473"/>
            <a:ext cx="7323992" cy="331835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latin typeface="아리따-돋움(TTF)-SemiBold" panose="02020603020101020101" pitchFamily="18" charset="-127"/>
                <a:ea typeface="아리따-돋움(TTF)-SemiBold" panose="02020603020101020101" pitchFamily="18" charset="-127"/>
              </a:rPr>
              <a:t>User Manual</a:t>
            </a:r>
          </a:p>
        </p:txBody>
      </p:sp>
      <p:sp>
        <p:nvSpPr>
          <p:cNvPr id="79" name="Slide Number Placeholder 78">
            <a:extLst>
              <a:ext uri="{FF2B5EF4-FFF2-40B4-BE49-F238E27FC236}">
                <a16:creationId xmlns:a16="http://schemas.microsoft.com/office/drawing/2014/main" id="{CDAAEAFF-6971-D2AF-9149-D40761C7B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81225" y="6588462"/>
            <a:ext cx="574748" cy="188911"/>
          </a:xfrm>
        </p:spPr>
        <p:txBody>
          <a:bodyPr/>
          <a:lstStyle/>
          <a:p>
            <a:fld id="{33936384-6829-4736-91C5-B78CFB86700B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  <a:sym typeface="아리따-돋움(OTF)-Medium"/>
              </a:rPr>
              <a:pPr/>
              <a:t>24</a:t>
            </a:fld>
            <a:endParaRPr lang="ko-KR" altLang="en-US" dirty="0">
              <a:solidFill>
                <a:prstClr val="black">
                  <a:tint val="75000"/>
                </a:prstClr>
              </a:solidFill>
              <a:latin typeface="아리따-돋움(TTF)-Medium" panose="02020603020101020101" pitchFamily="18" charset="-127"/>
              <a:ea typeface="아리따-돋움(TTF)-Medium" panose="02020603020101020101" pitchFamily="18" charset="-127"/>
              <a:sym typeface="아리따-돋움(OTF)-Medium"/>
            </a:endParaRP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D43BC87D-8D32-FFE0-4015-2BF22F035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076" y="766284"/>
            <a:ext cx="89995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Verdana" panose="020B060403050404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anose="02010600030101010101" pitchFamily="2" charset="-122"/>
              <a:buChar char="-"/>
              <a:defRPr sz="10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4pPr>
            <a:lvl5pPr marL="20574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9pPr>
          </a:lstStyle>
          <a:p>
            <a:pPr marL="171450" indent="-171450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l"/>
            </a:pPr>
            <a:r>
              <a:rPr lang="en-US" altLang="ko-KR" sz="11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Delete / Move BI Report</a:t>
            </a:r>
            <a:endParaRPr lang="en-US" altLang="ko-KR" sz="105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81001800-EC68-F5F7-19FB-906FA449F8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351" y="1111535"/>
            <a:ext cx="895826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Verdana" panose="020B060403050404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anose="02010600030101010101" pitchFamily="2" charset="-122"/>
              <a:buChar char="-"/>
              <a:defRPr sz="10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4pPr>
            <a:lvl5pPr marL="20574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None/>
              <a:defRPr/>
            </a:pP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Delete Report</a:t>
            </a:r>
          </a:p>
          <a:p>
            <a:pPr marL="171450" indent="-171450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Char char="-"/>
              <a:defRPr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Go to “Components” tab</a:t>
            </a:r>
          </a:p>
          <a:p>
            <a:pPr marL="171450" indent="-171450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Char char="-"/>
              <a:defRPr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Right Click on BI report name 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&gt; “Delete”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1DBE00-8E38-77D9-70BF-74ED8C40118F}"/>
              </a:ext>
            </a:extLst>
          </p:cNvPr>
          <p:cNvSpPr/>
          <p:nvPr/>
        </p:nvSpPr>
        <p:spPr>
          <a:xfrm>
            <a:off x="3046312" y="3189338"/>
            <a:ext cx="2245767" cy="3116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70234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2"/>
          <p:cNvSpPr>
            <a:spLocks noGrp="1" noChangeArrowheads="1"/>
          </p:cNvSpPr>
          <p:nvPr>
            <p:ph type="title"/>
          </p:nvPr>
        </p:nvSpPr>
        <p:spPr>
          <a:xfrm>
            <a:off x="217199" y="266690"/>
            <a:ext cx="7323992" cy="331835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latin typeface="아리따-돋움(TTF)-SemiBold" panose="02020603020101020101" pitchFamily="18" charset="-127"/>
                <a:ea typeface="아리따-돋움(TTF)-SemiBold" panose="02020603020101020101" pitchFamily="18" charset="-127"/>
              </a:rPr>
              <a:t>1-2. AMOREPACIFIC BI Architecture</a:t>
            </a:r>
          </a:p>
        </p:txBody>
      </p:sp>
      <p:sp>
        <p:nvSpPr>
          <p:cNvPr id="79" name="Slide Number Placeholder 78"/>
          <p:cNvSpPr>
            <a:spLocks noGrp="1"/>
          </p:cNvSpPr>
          <p:nvPr>
            <p:ph type="sldNum" sz="quarter" idx="12"/>
          </p:nvPr>
        </p:nvSpPr>
        <p:spPr>
          <a:xfrm>
            <a:off x="4081225" y="6588462"/>
            <a:ext cx="574748" cy="188911"/>
          </a:xfrm>
        </p:spPr>
        <p:txBody>
          <a:bodyPr/>
          <a:lstStyle/>
          <a:p>
            <a:fld id="{33936384-6829-4736-91C5-B78CFB86700B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  <a:sym typeface="아리따-돋움(OTF)-Medium"/>
              </a:rPr>
              <a:pPr/>
              <a:t>3</a:t>
            </a:fld>
            <a:endParaRPr lang="ko-KR" altLang="en-US" dirty="0">
              <a:solidFill>
                <a:prstClr val="black">
                  <a:tint val="75000"/>
                </a:prstClr>
              </a:solidFill>
              <a:latin typeface="아리따-돋움(TTF)-Medium" panose="02020603020101020101" pitchFamily="18" charset="-127"/>
              <a:ea typeface="아리따-돋움(TTF)-Medium" panose="02020603020101020101" pitchFamily="18" charset="-127"/>
              <a:sym typeface="아리따-돋움(OTF)-Medium"/>
            </a:endParaRPr>
          </a:p>
        </p:txBody>
      </p:sp>
      <p:sp>
        <p:nvSpPr>
          <p:cNvPr id="54" name="Rectangle 51">
            <a:extLst>
              <a:ext uri="{FF2B5EF4-FFF2-40B4-BE49-F238E27FC236}">
                <a16:creationId xmlns:a16="http://schemas.microsoft.com/office/drawing/2014/main" id="{780F468E-F413-4912-ADC8-40BFDD94E6A3}"/>
              </a:ext>
            </a:extLst>
          </p:cNvPr>
          <p:cNvSpPr/>
          <p:nvPr/>
        </p:nvSpPr>
        <p:spPr bwMode="gray">
          <a:xfrm>
            <a:off x="1087465" y="957929"/>
            <a:ext cx="6893965" cy="13786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  <a:prstDash val="sysDash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0000" tIns="72000" rIns="90000" bIns="72000" rtlCol="0" anchor="ctr"/>
          <a:lstStyle/>
          <a:p>
            <a:pPr marR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 Unicode MS" pitchFamily="34" charset="-128"/>
            </a:endParaRPr>
          </a:p>
        </p:txBody>
      </p:sp>
      <p:sp>
        <p:nvSpPr>
          <p:cNvPr id="55" name="Rectangle 37">
            <a:extLst>
              <a:ext uri="{FF2B5EF4-FFF2-40B4-BE49-F238E27FC236}">
                <a16:creationId xmlns:a16="http://schemas.microsoft.com/office/drawing/2014/main" id="{EDCCD385-53FC-4A03-8D04-D042DBD8AB9A}"/>
              </a:ext>
            </a:extLst>
          </p:cNvPr>
          <p:cNvSpPr>
            <a:spLocks noChangeArrowheads="1"/>
          </p:cNvSpPr>
          <p:nvPr/>
        </p:nvSpPr>
        <p:spPr bwMode="white">
          <a:xfrm>
            <a:off x="1087465" y="3209941"/>
            <a:ext cx="1597704" cy="57003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marL="244475" indent="-244475" algn="ctr"/>
            <a:endParaRPr lang="en-US" sz="1200" b="1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44475" indent="-244475" algn="ctr"/>
            <a:r>
              <a:rPr lang="en-US" sz="105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Excel File</a:t>
            </a:r>
          </a:p>
          <a:p>
            <a:pPr marL="244475" indent="-244475" algn="ctr"/>
            <a:r>
              <a:rPr lang="en-US" sz="105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(Manual Upload</a:t>
            </a:r>
            <a:r>
              <a:rPr lang="en-US" altLang="ko-KR" sz="105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en-US" sz="1050" b="1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44475" indent="-244475" algn="ctr"/>
            <a:r>
              <a:rPr lang="en-US" sz="16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</p:txBody>
      </p:sp>
      <p:cxnSp>
        <p:nvCxnSpPr>
          <p:cNvPr id="56" name="Straight Arrow Connector 81">
            <a:extLst>
              <a:ext uri="{FF2B5EF4-FFF2-40B4-BE49-F238E27FC236}">
                <a16:creationId xmlns:a16="http://schemas.microsoft.com/office/drawing/2014/main" id="{019E5F8F-C186-4806-9935-5D931BBB6F04}"/>
              </a:ext>
            </a:extLst>
          </p:cNvPr>
          <p:cNvCxnSpPr>
            <a:cxnSpLocks/>
            <a:stCxn id="55" idx="3"/>
            <a:endCxn id="70" idx="1"/>
          </p:cNvCxnSpPr>
          <p:nvPr/>
        </p:nvCxnSpPr>
        <p:spPr>
          <a:xfrm flipV="1">
            <a:off x="2685169" y="3480968"/>
            <a:ext cx="572491" cy="139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그룹 56">
            <a:extLst>
              <a:ext uri="{FF2B5EF4-FFF2-40B4-BE49-F238E27FC236}">
                <a16:creationId xmlns:a16="http://schemas.microsoft.com/office/drawing/2014/main" id="{2F9D79E1-5666-4799-8391-A5D6D158A54F}"/>
              </a:ext>
            </a:extLst>
          </p:cNvPr>
          <p:cNvGrpSpPr/>
          <p:nvPr/>
        </p:nvGrpSpPr>
        <p:grpSpPr>
          <a:xfrm>
            <a:off x="1205102" y="4989497"/>
            <a:ext cx="4177232" cy="1244349"/>
            <a:chOff x="1532709" y="4474776"/>
            <a:chExt cx="4177232" cy="1244349"/>
          </a:xfrm>
        </p:grpSpPr>
        <p:sp>
          <p:nvSpPr>
            <p:cNvPr id="58" name="Rectangle 50">
              <a:extLst>
                <a:ext uri="{FF2B5EF4-FFF2-40B4-BE49-F238E27FC236}">
                  <a16:creationId xmlns:a16="http://schemas.microsoft.com/office/drawing/2014/main" id="{5B2B98DB-7BDD-4978-8195-9AE53D51668E}"/>
                </a:ext>
              </a:extLst>
            </p:cNvPr>
            <p:cNvSpPr/>
            <p:nvPr/>
          </p:nvSpPr>
          <p:spPr bwMode="gray">
            <a:xfrm>
              <a:off x="1532709" y="4474776"/>
              <a:ext cx="4177232" cy="124434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  <a:prstDash val="sysDash"/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90000" tIns="72000" rIns="90000" bIns="72000" rtlCol="0" anchor="ctr"/>
            <a:lstStyle/>
            <a:p>
              <a:pPr marR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tabLst/>
              </a:pPr>
              <a:endParaRPr kumimoji="0" lang="en-US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 Unicode MS" pitchFamily="34" charset="-128"/>
              </a:endParaRPr>
            </a:p>
          </p:txBody>
        </p:sp>
        <p:sp>
          <p:nvSpPr>
            <p:cNvPr id="59" name="Rectangle 37">
              <a:extLst>
                <a:ext uri="{FF2B5EF4-FFF2-40B4-BE49-F238E27FC236}">
                  <a16:creationId xmlns:a16="http://schemas.microsoft.com/office/drawing/2014/main" id="{BCC58F22-ECE8-445E-9DDE-45272674E373}"/>
                </a:ext>
              </a:extLst>
            </p:cNvPr>
            <p:cNvSpPr>
              <a:spLocks noChangeArrowheads="1"/>
            </p:cNvSpPr>
            <p:nvPr/>
          </p:nvSpPr>
          <p:spPr bwMode="white">
            <a:xfrm>
              <a:off x="1656048" y="4647101"/>
              <a:ext cx="1115752" cy="550709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lIns="90000" tIns="46800" rIns="90000" bIns="46800"/>
            <a:lstStyle/>
            <a:p>
              <a:pPr marL="244475" indent="-244475">
                <a:spcBef>
                  <a:spcPct val="50000"/>
                </a:spcBef>
              </a:pPr>
              <a:endParaRPr lang="en-US" sz="105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244475" indent="-244475" algn="ctr"/>
              <a:r>
                <a:rPr lang="en-US" sz="1400" b="1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ECC</a:t>
              </a:r>
              <a:endParaRPr lang="en-US" sz="24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pic>
          <p:nvPicPr>
            <p:cNvPr id="60" name="Picture 68" descr="SAP_grad_R_pref.png">
              <a:extLst>
                <a:ext uri="{FF2B5EF4-FFF2-40B4-BE49-F238E27FC236}">
                  <a16:creationId xmlns:a16="http://schemas.microsoft.com/office/drawing/2014/main" id="{7328EC7B-A327-42D5-8A76-7199CB72DC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9247" y="4655647"/>
              <a:ext cx="523378" cy="203403"/>
            </a:xfrm>
            <a:prstGeom prst="rect">
              <a:avLst/>
            </a:prstGeom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29876D2-AFDC-4BBF-8B3D-9B6C165908EA}"/>
                </a:ext>
              </a:extLst>
            </p:cNvPr>
            <p:cNvSpPr txBox="1"/>
            <p:nvPr/>
          </p:nvSpPr>
          <p:spPr>
            <a:xfrm>
              <a:off x="2525459" y="5416168"/>
              <a:ext cx="2246933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fontAlgn="base">
                <a:spcBef>
                  <a:spcPts val="6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1000" kern="0" dirty="0">
                  <a:latin typeface="맑은 고딕" panose="020B0503020000020004" pitchFamily="50" charset="-127"/>
                  <a:ea typeface="맑은 고딕" panose="020B0503020000020004" pitchFamily="50" charset="-127"/>
                  <a:cs typeface="Arial Unicode MS" pitchFamily="34" charset="-128"/>
                </a:rPr>
                <a:t>SAP Systems</a:t>
              </a:r>
            </a:p>
          </p:txBody>
        </p:sp>
        <p:sp>
          <p:nvSpPr>
            <p:cNvPr id="63" name="Rectangle 37">
              <a:extLst>
                <a:ext uri="{FF2B5EF4-FFF2-40B4-BE49-F238E27FC236}">
                  <a16:creationId xmlns:a16="http://schemas.microsoft.com/office/drawing/2014/main" id="{6558FEF4-3C9C-41CF-B584-C825D6E07958}"/>
                </a:ext>
              </a:extLst>
            </p:cNvPr>
            <p:cNvSpPr>
              <a:spLocks noChangeArrowheads="1"/>
            </p:cNvSpPr>
            <p:nvPr/>
          </p:nvSpPr>
          <p:spPr bwMode="white">
            <a:xfrm>
              <a:off x="3091050" y="4653136"/>
              <a:ext cx="1115752" cy="550709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lIns="90000" tIns="46800" rIns="90000" bIns="46800"/>
            <a:lstStyle/>
            <a:p>
              <a:pPr marL="244475" indent="-244475">
                <a:spcBef>
                  <a:spcPct val="50000"/>
                </a:spcBef>
              </a:pPr>
              <a:endParaRPr lang="en-US" sz="10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244475" indent="-244475" algn="ctr"/>
              <a:r>
                <a:rPr lang="en-US" sz="1400" b="1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EWM</a:t>
              </a:r>
              <a:endParaRPr lang="en-US" sz="24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pic>
          <p:nvPicPr>
            <p:cNvPr id="64" name="Picture 68" descr="SAP_grad_R_pref.png">
              <a:extLst>
                <a:ext uri="{FF2B5EF4-FFF2-40B4-BE49-F238E27FC236}">
                  <a16:creationId xmlns:a16="http://schemas.microsoft.com/office/drawing/2014/main" id="{538725FD-0D4F-4C66-A993-810803D805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7947" y="4665757"/>
              <a:ext cx="523378" cy="203403"/>
            </a:xfrm>
            <a:prstGeom prst="rect">
              <a:avLst/>
            </a:prstGeom>
          </p:spPr>
        </p:pic>
        <p:sp>
          <p:nvSpPr>
            <p:cNvPr id="66" name="Rectangle 37">
              <a:extLst>
                <a:ext uri="{FF2B5EF4-FFF2-40B4-BE49-F238E27FC236}">
                  <a16:creationId xmlns:a16="http://schemas.microsoft.com/office/drawing/2014/main" id="{9BE2C631-C46D-402A-8D4D-1EA98A3E5B31}"/>
                </a:ext>
              </a:extLst>
            </p:cNvPr>
            <p:cNvSpPr>
              <a:spLocks noChangeArrowheads="1"/>
            </p:cNvSpPr>
            <p:nvPr/>
          </p:nvSpPr>
          <p:spPr bwMode="white">
            <a:xfrm>
              <a:off x="4427984" y="4653136"/>
              <a:ext cx="1115752" cy="550709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lIns="90000" tIns="46800" rIns="90000" bIns="46800"/>
            <a:lstStyle/>
            <a:p>
              <a:pPr marL="244475" indent="-244475">
                <a:spcBef>
                  <a:spcPct val="50000"/>
                </a:spcBef>
              </a:pPr>
              <a:endParaRPr lang="en-US" sz="105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244475" indent="-244475" algn="ctr"/>
              <a:r>
                <a:rPr lang="en-US" sz="1400" b="1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APO</a:t>
              </a:r>
              <a:endParaRPr lang="en-US" sz="24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pic>
          <p:nvPicPr>
            <p:cNvPr id="67" name="Picture 68" descr="SAP_grad_R_pref.png">
              <a:extLst>
                <a:ext uri="{FF2B5EF4-FFF2-40B4-BE49-F238E27FC236}">
                  <a16:creationId xmlns:a16="http://schemas.microsoft.com/office/drawing/2014/main" id="{4D03C00A-93F3-44BA-A7D3-3A3F7358AD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4881" y="4665757"/>
              <a:ext cx="523378" cy="203403"/>
            </a:xfrm>
            <a:prstGeom prst="rect">
              <a:avLst/>
            </a:prstGeom>
          </p:spPr>
        </p:pic>
      </p:grpSp>
      <p:grpSp>
        <p:nvGrpSpPr>
          <p:cNvPr id="69" name="그룹 68">
            <a:extLst>
              <a:ext uri="{FF2B5EF4-FFF2-40B4-BE49-F238E27FC236}">
                <a16:creationId xmlns:a16="http://schemas.microsoft.com/office/drawing/2014/main" id="{48A0733E-B1F4-4779-9E94-A608942BEC66}"/>
              </a:ext>
            </a:extLst>
          </p:cNvPr>
          <p:cNvGrpSpPr/>
          <p:nvPr/>
        </p:nvGrpSpPr>
        <p:grpSpPr>
          <a:xfrm>
            <a:off x="3257660" y="2932301"/>
            <a:ext cx="1597704" cy="1097334"/>
            <a:chOff x="1547664" y="2535132"/>
            <a:chExt cx="1597704" cy="1097334"/>
          </a:xfrm>
        </p:grpSpPr>
        <p:sp>
          <p:nvSpPr>
            <p:cNvPr id="70" name="Rectangle 37">
              <a:extLst>
                <a:ext uri="{FF2B5EF4-FFF2-40B4-BE49-F238E27FC236}">
                  <a16:creationId xmlns:a16="http://schemas.microsoft.com/office/drawing/2014/main" id="{2A3DADAB-15A2-4C4E-91D7-9521BC3DE7BA}"/>
                </a:ext>
              </a:extLst>
            </p:cNvPr>
            <p:cNvSpPr>
              <a:spLocks noChangeArrowheads="1"/>
            </p:cNvSpPr>
            <p:nvPr/>
          </p:nvSpPr>
          <p:spPr bwMode="white">
            <a:xfrm>
              <a:off x="1547664" y="2535132"/>
              <a:ext cx="1597704" cy="1097334"/>
            </a:xfrm>
            <a:prstGeom prst="rect">
              <a:avLst/>
            </a:prstGeom>
            <a:noFill/>
            <a:ln w="28575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lIns="90000" tIns="46800" rIns="90000" bIns="46800"/>
            <a:lstStyle/>
            <a:p>
              <a:pPr marL="244475" indent="-244475" algn="ctr"/>
              <a:endParaRPr lang="en-US" sz="105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244475" indent="-244475" algn="ctr"/>
              <a:endParaRPr lang="en-US" sz="14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244475" indent="-244475" algn="ctr"/>
              <a:r>
                <a:rPr lang="en-US" sz="1400" b="1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BWP </a:t>
              </a:r>
            </a:p>
          </p:txBody>
        </p:sp>
        <p:pic>
          <p:nvPicPr>
            <p:cNvPr id="71" name="Picture 68" descr="SAP_grad_R_pref.png">
              <a:extLst>
                <a:ext uri="{FF2B5EF4-FFF2-40B4-BE49-F238E27FC236}">
                  <a16:creationId xmlns:a16="http://schemas.microsoft.com/office/drawing/2014/main" id="{DAEB563C-51B2-4C43-9FCC-357F4CEADF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664" y="2549120"/>
              <a:ext cx="523378" cy="203403"/>
            </a:xfrm>
            <a:prstGeom prst="rect">
              <a:avLst/>
            </a:prstGeom>
          </p:spPr>
        </p:pic>
      </p:grpSp>
      <p:grpSp>
        <p:nvGrpSpPr>
          <p:cNvPr id="73" name="그룹 72">
            <a:extLst>
              <a:ext uri="{FF2B5EF4-FFF2-40B4-BE49-F238E27FC236}">
                <a16:creationId xmlns:a16="http://schemas.microsoft.com/office/drawing/2014/main" id="{927B2C23-F445-4487-8B3E-D41B448EFF04}"/>
              </a:ext>
            </a:extLst>
          </p:cNvPr>
          <p:cNvGrpSpPr/>
          <p:nvPr/>
        </p:nvGrpSpPr>
        <p:grpSpPr>
          <a:xfrm>
            <a:off x="5796136" y="2924944"/>
            <a:ext cx="2185295" cy="3308902"/>
            <a:chOff x="6295561" y="1346746"/>
            <a:chExt cx="2185295" cy="3308902"/>
          </a:xfrm>
        </p:grpSpPr>
        <p:sp>
          <p:nvSpPr>
            <p:cNvPr id="74" name="Rectangle 51">
              <a:extLst>
                <a:ext uri="{FF2B5EF4-FFF2-40B4-BE49-F238E27FC236}">
                  <a16:creationId xmlns:a16="http://schemas.microsoft.com/office/drawing/2014/main" id="{EE18CBEE-0E75-4913-A88B-F27C53894736}"/>
                </a:ext>
              </a:extLst>
            </p:cNvPr>
            <p:cNvSpPr/>
            <p:nvPr/>
          </p:nvSpPr>
          <p:spPr bwMode="gray">
            <a:xfrm>
              <a:off x="6295561" y="1346746"/>
              <a:ext cx="2185295" cy="330890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prstDash val="sysDash"/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90000" tIns="72000" rIns="90000" bIns="72000" rtlCol="0" anchor="ctr"/>
            <a:lstStyle/>
            <a:p>
              <a:pPr marR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tabLst/>
              </a:pPr>
              <a:endParaRPr kumimoji="0" lang="en-US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 Unicode MS" pitchFamily="34" charset="-128"/>
              </a:endParaRPr>
            </a:p>
          </p:txBody>
        </p:sp>
        <p:sp>
          <p:nvSpPr>
            <p:cNvPr id="75" name="Rectangle 37">
              <a:extLst>
                <a:ext uri="{FF2B5EF4-FFF2-40B4-BE49-F238E27FC236}">
                  <a16:creationId xmlns:a16="http://schemas.microsoft.com/office/drawing/2014/main" id="{9FC86C8A-ACE1-45A6-933A-E55EBE4D77B0}"/>
                </a:ext>
              </a:extLst>
            </p:cNvPr>
            <p:cNvSpPr>
              <a:spLocks noChangeArrowheads="1"/>
            </p:cNvSpPr>
            <p:nvPr/>
          </p:nvSpPr>
          <p:spPr bwMode="white">
            <a:xfrm>
              <a:off x="6534688" y="1476833"/>
              <a:ext cx="1781728" cy="641655"/>
            </a:xfrm>
            <a:prstGeom prst="rect">
              <a:avLst/>
            </a:prstGeom>
            <a:ln>
              <a:solidFill>
                <a:srgbClr val="C00000"/>
              </a:solidFill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lIns="90000" tIns="46800" rIns="90000" bIns="46800" anchor="ctr"/>
            <a:lstStyle/>
            <a:p>
              <a:pPr marL="244475" indent="-244475" algn="ctr"/>
              <a:endParaRPr lang="en-US" sz="1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244475" indent="-244475" algn="ctr"/>
              <a:r>
                <a:rPr lang="en-US" sz="1200" b="1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CDP</a:t>
              </a:r>
            </a:p>
            <a:p>
              <a:pPr marL="244475" indent="-244475" algn="ctr">
                <a:lnSpc>
                  <a:spcPct val="150000"/>
                </a:lnSpc>
              </a:pPr>
              <a:r>
                <a:rPr lang="en-US" sz="1050" b="1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(HQ POS Sales</a:t>
              </a:r>
              <a:r>
                <a:rPr lang="en-US" altLang="ko-KR" sz="1050" b="1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endParaRPr lang="en-US" sz="105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244475" indent="-244475" algn="ctr"/>
              <a:r>
                <a:rPr lang="en-US" sz="16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C6C10F8A-496F-40B3-BEC1-5A8C5BC4544B}"/>
                </a:ext>
              </a:extLst>
            </p:cNvPr>
            <p:cNvSpPr txBox="1"/>
            <p:nvPr/>
          </p:nvSpPr>
          <p:spPr>
            <a:xfrm>
              <a:off x="6897353" y="4365104"/>
              <a:ext cx="1203039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fontAlgn="base">
                <a:spcBef>
                  <a:spcPts val="6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1000" kern="0" dirty="0">
                  <a:latin typeface="맑은 고딕" panose="020B0503020000020004" pitchFamily="50" charset="-127"/>
                  <a:ea typeface="맑은 고딕" panose="020B0503020000020004" pitchFamily="50" charset="-127"/>
                  <a:cs typeface="Arial Unicode MS" pitchFamily="34" charset="-128"/>
                </a:rPr>
                <a:t>Non-SAP Systems</a:t>
              </a:r>
            </a:p>
          </p:txBody>
        </p:sp>
        <p:sp>
          <p:nvSpPr>
            <p:cNvPr id="77" name="Rectangle 37">
              <a:extLst>
                <a:ext uri="{FF2B5EF4-FFF2-40B4-BE49-F238E27FC236}">
                  <a16:creationId xmlns:a16="http://schemas.microsoft.com/office/drawing/2014/main" id="{E7684FB4-4601-47CD-A6A7-C858260E2BE4}"/>
                </a:ext>
              </a:extLst>
            </p:cNvPr>
            <p:cNvSpPr>
              <a:spLocks noChangeArrowheads="1"/>
            </p:cNvSpPr>
            <p:nvPr/>
          </p:nvSpPr>
          <p:spPr bwMode="white">
            <a:xfrm>
              <a:off x="6534688" y="2312758"/>
              <a:ext cx="1781728" cy="641655"/>
            </a:xfrm>
            <a:prstGeom prst="rect">
              <a:avLst/>
            </a:prstGeom>
            <a:ln>
              <a:solidFill>
                <a:srgbClr val="C00000"/>
              </a:solidFill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lIns="90000" tIns="46800" rIns="90000" bIns="46800" anchor="ctr"/>
            <a:lstStyle/>
            <a:p>
              <a:pPr marL="244475" indent="-244475" algn="ctr"/>
              <a:endParaRPr lang="en-US" sz="1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244475" indent="-244475" algn="ctr"/>
              <a:r>
                <a:rPr lang="en-US" sz="1200" b="1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Global POS</a:t>
              </a:r>
              <a:endParaRPr lang="en-US" sz="105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244475" indent="-244475" algn="ctr"/>
              <a:r>
                <a:rPr lang="en-US" sz="16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</a:p>
          </p:txBody>
        </p:sp>
        <p:sp>
          <p:nvSpPr>
            <p:cNvPr id="78" name="Rectangle 37">
              <a:extLst>
                <a:ext uri="{FF2B5EF4-FFF2-40B4-BE49-F238E27FC236}">
                  <a16:creationId xmlns:a16="http://schemas.microsoft.com/office/drawing/2014/main" id="{1547DD3E-5F99-4366-99D2-0F4F26673E33}"/>
                </a:ext>
              </a:extLst>
            </p:cNvPr>
            <p:cNvSpPr>
              <a:spLocks noChangeArrowheads="1"/>
            </p:cNvSpPr>
            <p:nvPr/>
          </p:nvSpPr>
          <p:spPr bwMode="white">
            <a:xfrm>
              <a:off x="6534688" y="3164135"/>
              <a:ext cx="1781728" cy="641655"/>
            </a:xfrm>
            <a:prstGeom prst="rect">
              <a:avLst/>
            </a:prstGeom>
            <a:ln>
              <a:solidFill>
                <a:srgbClr val="C00000"/>
              </a:solidFill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lIns="90000" tIns="46800" rIns="90000" bIns="46800" anchor="ctr"/>
            <a:lstStyle/>
            <a:p>
              <a:pPr marL="244475" indent="-244475" algn="ctr"/>
              <a:endParaRPr lang="en-US" sz="1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244475" indent="-244475" algn="ctr"/>
              <a:r>
                <a:rPr lang="en-US" sz="1200" b="1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GQMS</a:t>
              </a:r>
            </a:p>
            <a:p>
              <a:pPr marL="244475" indent="-244475" algn="ctr">
                <a:lnSpc>
                  <a:spcPct val="150000"/>
                </a:lnSpc>
              </a:pPr>
              <a:r>
                <a:rPr lang="en-US" sz="1050" b="1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(Claim system</a:t>
              </a:r>
              <a:r>
                <a:rPr lang="en-US" altLang="ko-KR" sz="1050" b="1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endParaRPr lang="en-US" sz="105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244475" indent="-244475" algn="ctr"/>
              <a:r>
                <a:rPr lang="en-US" sz="16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</a:p>
          </p:txBody>
        </p:sp>
      </p:grpSp>
      <p:cxnSp>
        <p:nvCxnSpPr>
          <p:cNvPr id="80" name="Straight Arrow Connector 81">
            <a:extLst>
              <a:ext uri="{FF2B5EF4-FFF2-40B4-BE49-F238E27FC236}">
                <a16:creationId xmlns:a16="http://schemas.microsoft.com/office/drawing/2014/main" id="{ADAB6CD3-6612-478E-8E23-132B5B5C3BFF}"/>
              </a:ext>
            </a:extLst>
          </p:cNvPr>
          <p:cNvCxnSpPr>
            <a:cxnSpLocks/>
            <a:endCxn id="70" idx="3"/>
          </p:cNvCxnSpPr>
          <p:nvPr/>
        </p:nvCxnSpPr>
        <p:spPr>
          <a:xfrm flipH="1">
            <a:off x="4855364" y="3480968"/>
            <a:ext cx="904714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1">
            <a:extLst>
              <a:ext uri="{FF2B5EF4-FFF2-40B4-BE49-F238E27FC236}">
                <a16:creationId xmlns:a16="http://schemas.microsoft.com/office/drawing/2014/main" id="{D9029E61-FA0C-43E3-8C1F-7A7ACE6BF04E}"/>
              </a:ext>
            </a:extLst>
          </p:cNvPr>
          <p:cNvCxnSpPr>
            <a:cxnSpLocks/>
            <a:endCxn id="70" idx="2"/>
          </p:cNvCxnSpPr>
          <p:nvPr/>
        </p:nvCxnSpPr>
        <p:spPr>
          <a:xfrm flipV="1">
            <a:off x="4056512" y="4029635"/>
            <a:ext cx="0" cy="95986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37">
            <a:extLst>
              <a:ext uri="{FF2B5EF4-FFF2-40B4-BE49-F238E27FC236}">
                <a16:creationId xmlns:a16="http://schemas.microsoft.com/office/drawing/2014/main" id="{9578B65C-D376-42B7-8A85-5F4D090213C2}"/>
              </a:ext>
            </a:extLst>
          </p:cNvPr>
          <p:cNvSpPr>
            <a:spLocks noChangeArrowheads="1"/>
          </p:cNvSpPr>
          <p:nvPr/>
        </p:nvSpPr>
        <p:spPr bwMode="white">
          <a:xfrm>
            <a:off x="1201318" y="1292585"/>
            <a:ext cx="1193459" cy="727649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92D050"/>
            </a:solidFill>
            <a:miter lim="800000"/>
            <a:headEnd/>
            <a:tailEnd/>
          </a:ln>
        </p:spPr>
        <p:txBody>
          <a:bodyPr wrap="none" lIns="90000" tIns="46800" rIns="90000" bIns="46800"/>
          <a:lstStyle/>
          <a:p>
            <a:pPr marL="244475" indent="-244475" algn="ctr">
              <a:lnSpc>
                <a:spcPct val="150000"/>
              </a:lnSpc>
            </a:pPr>
            <a:r>
              <a:rPr lang="en-US" sz="14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Analysis </a:t>
            </a:r>
          </a:p>
          <a:p>
            <a:pPr marL="244475" indent="-244475" algn="ctr"/>
            <a:r>
              <a:rPr lang="en-US" sz="14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Office</a:t>
            </a:r>
          </a:p>
        </p:txBody>
      </p:sp>
      <p:sp>
        <p:nvSpPr>
          <p:cNvPr id="83" name="Rectangle 37">
            <a:extLst>
              <a:ext uri="{FF2B5EF4-FFF2-40B4-BE49-F238E27FC236}">
                <a16:creationId xmlns:a16="http://schemas.microsoft.com/office/drawing/2014/main" id="{D242C15F-68FD-4703-9CD7-CCA93747B274}"/>
              </a:ext>
            </a:extLst>
          </p:cNvPr>
          <p:cNvSpPr>
            <a:spLocks noChangeArrowheads="1"/>
          </p:cNvSpPr>
          <p:nvPr/>
        </p:nvSpPr>
        <p:spPr bwMode="white">
          <a:xfrm>
            <a:off x="2575912" y="1292585"/>
            <a:ext cx="1193459" cy="727649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92D050"/>
            </a:solidFill>
            <a:miter lim="800000"/>
            <a:headEnd/>
            <a:tailEnd/>
          </a:ln>
        </p:spPr>
        <p:txBody>
          <a:bodyPr wrap="none" lIns="90000" tIns="46800" rIns="90000" bIns="46800"/>
          <a:lstStyle/>
          <a:p>
            <a:pPr marL="244475" indent="-244475" algn="ctr"/>
            <a:endParaRPr lang="en-US" sz="1400" b="1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44475" indent="-244475" algn="ctr"/>
            <a:r>
              <a:rPr lang="en-US" sz="14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BI EIS</a:t>
            </a:r>
          </a:p>
        </p:txBody>
      </p:sp>
      <p:sp>
        <p:nvSpPr>
          <p:cNvPr id="84" name="Rectangle 37">
            <a:extLst>
              <a:ext uri="{FF2B5EF4-FFF2-40B4-BE49-F238E27FC236}">
                <a16:creationId xmlns:a16="http://schemas.microsoft.com/office/drawing/2014/main" id="{DF068A19-5942-42D9-B21B-1F18308D4448}"/>
              </a:ext>
            </a:extLst>
          </p:cNvPr>
          <p:cNvSpPr>
            <a:spLocks noChangeArrowheads="1"/>
          </p:cNvSpPr>
          <p:nvPr/>
        </p:nvSpPr>
        <p:spPr bwMode="white">
          <a:xfrm>
            <a:off x="3907836" y="1292585"/>
            <a:ext cx="1193459" cy="727649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92D050"/>
            </a:solidFill>
            <a:miter lim="800000"/>
            <a:headEnd/>
            <a:tailEnd/>
          </a:ln>
        </p:spPr>
        <p:txBody>
          <a:bodyPr wrap="none" lIns="90000" tIns="46800" rIns="90000" bIns="46800"/>
          <a:lstStyle/>
          <a:p>
            <a:pPr marL="244475" indent="-244475" algn="ctr"/>
            <a:endParaRPr lang="en-US" sz="1400" b="1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44475" indent="-244475" algn="ctr"/>
            <a:r>
              <a:rPr lang="en-US" sz="14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Mobile EIS</a:t>
            </a:r>
          </a:p>
        </p:txBody>
      </p:sp>
      <p:sp>
        <p:nvSpPr>
          <p:cNvPr id="85" name="Rectangle 37">
            <a:extLst>
              <a:ext uri="{FF2B5EF4-FFF2-40B4-BE49-F238E27FC236}">
                <a16:creationId xmlns:a16="http://schemas.microsoft.com/office/drawing/2014/main" id="{2EB7ED31-93A4-4F8F-B30B-67903A1D41B7}"/>
              </a:ext>
            </a:extLst>
          </p:cNvPr>
          <p:cNvSpPr>
            <a:spLocks noChangeArrowheads="1"/>
          </p:cNvSpPr>
          <p:nvPr/>
        </p:nvSpPr>
        <p:spPr bwMode="white">
          <a:xfrm>
            <a:off x="5289857" y="1292585"/>
            <a:ext cx="1193459" cy="727649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92D050"/>
            </a:solidFill>
            <a:miter lim="800000"/>
            <a:headEnd/>
            <a:tailEnd/>
          </a:ln>
        </p:spPr>
        <p:txBody>
          <a:bodyPr wrap="none" lIns="90000" tIns="46800" rIns="90000" bIns="46800"/>
          <a:lstStyle/>
          <a:p>
            <a:pPr marL="244475" indent="-244475" algn="ctr"/>
            <a:endParaRPr lang="en-US" sz="1400" b="1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44475" indent="-244475" algn="ctr"/>
            <a:r>
              <a:rPr lang="en-US" sz="14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AP Cube</a:t>
            </a:r>
          </a:p>
        </p:txBody>
      </p:sp>
      <p:cxnSp>
        <p:nvCxnSpPr>
          <p:cNvPr id="86" name="Straight Arrow Connector 81">
            <a:extLst>
              <a:ext uri="{FF2B5EF4-FFF2-40B4-BE49-F238E27FC236}">
                <a16:creationId xmlns:a16="http://schemas.microsoft.com/office/drawing/2014/main" id="{B753235B-0034-4130-97A5-F260E42A48FF}"/>
              </a:ext>
            </a:extLst>
          </p:cNvPr>
          <p:cNvCxnSpPr>
            <a:cxnSpLocks/>
            <a:stCxn id="70" idx="0"/>
          </p:cNvCxnSpPr>
          <p:nvPr/>
        </p:nvCxnSpPr>
        <p:spPr>
          <a:xfrm flipV="1">
            <a:off x="4056512" y="2389321"/>
            <a:ext cx="0" cy="54298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98ADB494-0BE2-46C3-9713-7309C2123C31}"/>
              </a:ext>
            </a:extLst>
          </p:cNvPr>
          <p:cNvSpPr txBox="1"/>
          <p:nvPr/>
        </p:nvSpPr>
        <p:spPr>
          <a:xfrm>
            <a:off x="6767828" y="1518706"/>
            <a:ext cx="92908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2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Arial Unicode MS" pitchFamily="34" charset="-128"/>
              </a:rPr>
              <a:t>.  .  .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438ABFCF-D4D8-4898-A589-C6B41BF98410}"/>
              </a:ext>
            </a:extLst>
          </p:cNvPr>
          <p:cNvSpPr txBox="1"/>
          <p:nvPr/>
        </p:nvSpPr>
        <p:spPr>
          <a:xfrm>
            <a:off x="6876081" y="5373216"/>
            <a:ext cx="929089" cy="4462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2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Arial Unicode MS" pitchFamily="34" charset="-128"/>
              </a:rPr>
              <a:t>.  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2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Arial Unicode MS" pitchFamily="34" charset="-128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03420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03131618-0350-41AE-9BC5-9A2DC0C783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41" t="5077" r="5550" b="8500"/>
          <a:stretch/>
        </p:blipFill>
        <p:spPr>
          <a:xfrm>
            <a:off x="1475656" y="1268760"/>
            <a:ext cx="6544465" cy="4536504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ADD030D2-316A-4F4E-8A28-E9BEC4C4F5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9295" y="278329"/>
            <a:ext cx="7323992" cy="331835"/>
          </a:xfrm>
        </p:spPr>
        <p:txBody>
          <a:bodyPr>
            <a:noAutofit/>
          </a:bodyPr>
          <a:lstStyle/>
          <a:p>
            <a:r>
              <a:rPr lang="en-US" altLang="ko-KR" dirty="0">
                <a:latin typeface="아리따-돋움(TTF)-SemiBold" panose="02020603020101020101" pitchFamily="18" charset="-127"/>
                <a:ea typeface="아리따-돋움(TTF)-SemiBold" panose="02020603020101020101" pitchFamily="18" charset="-127"/>
              </a:rPr>
              <a:t>1-3. SAP Data Cycle</a:t>
            </a:r>
          </a:p>
        </p:txBody>
      </p:sp>
    </p:spTree>
    <p:extLst>
      <p:ext uri="{BB962C8B-B14F-4D97-AF65-F5344CB8AC3E}">
        <p14:creationId xmlns:p14="http://schemas.microsoft.com/office/powerpoint/2010/main" val="1317307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2"/>
          <p:cNvSpPr>
            <a:spLocks noGrp="1" noChangeArrowheads="1"/>
          </p:cNvSpPr>
          <p:nvPr>
            <p:ph type="title"/>
          </p:nvPr>
        </p:nvSpPr>
        <p:spPr>
          <a:xfrm>
            <a:off x="229295" y="278329"/>
            <a:ext cx="7323992" cy="331835"/>
          </a:xfrm>
        </p:spPr>
        <p:txBody>
          <a:bodyPr>
            <a:noAutofit/>
          </a:bodyPr>
          <a:lstStyle/>
          <a:p>
            <a:r>
              <a:rPr lang="en-US" altLang="ko-KR" dirty="0">
                <a:latin typeface="아리따-돋움(TTF)-SemiBold" panose="02020603020101020101" pitchFamily="18" charset="-127"/>
                <a:ea typeface="아리따-돋움(TTF)-SemiBold" panose="02020603020101020101" pitchFamily="18" charset="-127"/>
              </a:rPr>
              <a:t>1-4. Object Modeling</a:t>
            </a:r>
          </a:p>
        </p:txBody>
      </p:sp>
      <p:sp>
        <p:nvSpPr>
          <p:cNvPr id="79" name="Slide Number Placeholder 78"/>
          <p:cNvSpPr>
            <a:spLocks noGrp="1"/>
          </p:cNvSpPr>
          <p:nvPr>
            <p:ph type="sldNum" sz="quarter" idx="12"/>
          </p:nvPr>
        </p:nvSpPr>
        <p:spPr>
          <a:xfrm>
            <a:off x="4081225" y="6588462"/>
            <a:ext cx="574748" cy="188911"/>
          </a:xfrm>
        </p:spPr>
        <p:txBody>
          <a:bodyPr/>
          <a:lstStyle/>
          <a:p>
            <a:fld id="{33936384-6829-4736-91C5-B78CFB86700B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  <a:sym typeface="아리따-돋움(OTF)-Medium"/>
              </a:rPr>
              <a:pPr/>
              <a:t>5</a:t>
            </a:fld>
            <a:endParaRPr lang="ko-KR" altLang="en-US" dirty="0">
              <a:solidFill>
                <a:prstClr val="black">
                  <a:tint val="75000"/>
                </a:prstClr>
              </a:solidFill>
              <a:latin typeface="아리따-돋움(TTF)-Medium" panose="02020603020101020101" pitchFamily="18" charset="-127"/>
              <a:ea typeface="아리따-돋움(TTF)-Medium" panose="02020603020101020101" pitchFamily="18" charset="-127"/>
              <a:sym typeface="아리따-돋움(OTF)-Medium"/>
            </a:endParaRPr>
          </a:p>
        </p:txBody>
      </p: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BE0680A9-B689-4050-9399-A0B663D900FE}"/>
              </a:ext>
            </a:extLst>
          </p:cNvPr>
          <p:cNvGrpSpPr/>
          <p:nvPr/>
        </p:nvGrpSpPr>
        <p:grpSpPr>
          <a:xfrm>
            <a:off x="229295" y="2112806"/>
            <a:ext cx="3328454" cy="2520280"/>
            <a:chOff x="395536" y="1412776"/>
            <a:chExt cx="3328454" cy="2520280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66FC9C61-3006-439D-82EC-4F8D9FA054CE}"/>
                </a:ext>
              </a:extLst>
            </p:cNvPr>
            <p:cNvSpPr/>
            <p:nvPr/>
          </p:nvSpPr>
          <p:spPr>
            <a:xfrm>
              <a:off x="395536" y="1412776"/>
              <a:ext cx="2376264" cy="25202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1" name="그룹 40">
              <a:extLst>
                <a:ext uri="{FF2B5EF4-FFF2-40B4-BE49-F238E27FC236}">
                  <a16:creationId xmlns:a16="http://schemas.microsoft.com/office/drawing/2014/main" id="{EC6C89C6-8DBA-4C91-B888-D36D8493CEBC}"/>
                </a:ext>
              </a:extLst>
            </p:cNvPr>
            <p:cNvGrpSpPr/>
            <p:nvPr/>
          </p:nvGrpSpPr>
          <p:grpSpPr>
            <a:xfrm>
              <a:off x="2680492" y="1412776"/>
              <a:ext cx="1043498" cy="2520279"/>
              <a:chOff x="2680492" y="1412776"/>
              <a:chExt cx="1043498" cy="2520279"/>
            </a:xfrm>
          </p:grpSpPr>
          <p:grpSp>
            <p:nvGrpSpPr>
              <p:cNvPr id="15" name="그룹 14">
                <a:extLst>
                  <a:ext uri="{FF2B5EF4-FFF2-40B4-BE49-F238E27FC236}">
                    <a16:creationId xmlns:a16="http://schemas.microsoft.com/office/drawing/2014/main" id="{1D7A5427-1D28-4B80-9DC9-17645EA14998}"/>
                  </a:ext>
                </a:extLst>
              </p:cNvPr>
              <p:cNvGrpSpPr/>
              <p:nvPr/>
            </p:nvGrpSpPr>
            <p:grpSpPr>
              <a:xfrm>
                <a:off x="2680493" y="1412776"/>
                <a:ext cx="1043497" cy="2520279"/>
                <a:chOff x="2680493" y="1412776"/>
                <a:chExt cx="1043497" cy="2520279"/>
              </a:xfrm>
            </p:grpSpPr>
            <p:grpSp>
              <p:nvGrpSpPr>
                <p:cNvPr id="10" name="그룹 9">
                  <a:extLst>
                    <a:ext uri="{FF2B5EF4-FFF2-40B4-BE49-F238E27FC236}">
                      <a16:creationId xmlns:a16="http://schemas.microsoft.com/office/drawing/2014/main" id="{5755689F-DCB6-46D1-B6FC-96BCE3D06367}"/>
                    </a:ext>
                  </a:extLst>
                </p:cNvPr>
                <p:cNvGrpSpPr/>
                <p:nvPr/>
              </p:nvGrpSpPr>
              <p:grpSpPr>
                <a:xfrm>
                  <a:off x="2755096" y="1412776"/>
                  <a:ext cx="968894" cy="2520279"/>
                  <a:chOff x="2755096" y="1412776"/>
                  <a:chExt cx="968894" cy="2520279"/>
                </a:xfrm>
              </p:grpSpPr>
              <p:sp>
                <p:nvSpPr>
                  <p:cNvPr id="7" name="직각 삼각형 6">
                    <a:extLst>
                      <a:ext uri="{FF2B5EF4-FFF2-40B4-BE49-F238E27FC236}">
                        <a16:creationId xmlns:a16="http://schemas.microsoft.com/office/drawing/2014/main" id="{90E73F3B-BEB8-4A7A-BBB9-0EA7566895F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965916" y="3174981"/>
                    <a:ext cx="554260" cy="961888"/>
                  </a:xfrm>
                  <a:prstGeom prst="rtTriangl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dirty="0"/>
                  </a:p>
                </p:txBody>
              </p:sp>
              <p:grpSp>
                <p:nvGrpSpPr>
                  <p:cNvPr id="9" name="그룹 8">
                    <a:extLst>
                      <a:ext uri="{FF2B5EF4-FFF2-40B4-BE49-F238E27FC236}">
                        <a16:creationId xmlns:a16="http://schemas.microsoft.com/office/drawing/2014/main" id="{1152D78C-FC51-44BF-A76E-C04A4229CBEB}"/>
                      </a:ext>
                    </a:extLst>
                  </p:cNvPr>
                  <p:cNvGrpSpPr/>
                  <p:nvPr/>
                </p:nvGrpSpPr>
                <p:grpSpPr>
                  <a:xfrm>
                    <a:off x="2755096" y="1412776"/>
                    <a:ext cx="968894" cy="1966019"/>
                    <a:chOff x="2755096" y="1412776"/>
                    <a:chExt cx="968894" cy="1966019"/>
                  </a:xfrm>
                </p:grpSpPr>
                <p:sp>
                  <p:nvSpPr>
                    <p:cNvPr id="8" name="직사각형 7">
                      <a:extLst>
                        <a:ext uri="{FF2B5EF4-FFF2-40B4-BE49-F238E27FC236}">
                          <a16:creationId xmlns:a16="http://schemas.microsoft.com/office/drawing/2014/main" id="{F78CB9B0-80E8-4F9A-BD44-D4FAE59EE3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55097" y="2501988"/>
                      <a:ext cx="968893" cy="876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dirty="0"/>
                    </a:p>
                  </p:txBody>
                </p:sp>
                <p:sp>
                  <p:nvSpPr>
                    <p:cNvPr id="39" name="직각 삼각형 38">
                      <a:extLst>
                        <a:ext uri="{FF2B5EF4-FFF2-40B4-BE49-F238E27FC236}">
                          <a16:creationId xmlns:a16="http://schemas.microsoft.com/office/drawing/2014/main" id="{BE9D91DB-256B-4F65-AB83-2D9BFA00C409}"/>
                        </a:ext>
                      </a:extLst>
                    </p:cNvPr>
                    <p:cNvSpPr/>
                    <p:nvPr/>
                  </p:nvSpPr>
                  <p:spPr>
                    <a:xfrm rot="5400000" flipH="1">
                      <a:off x="2690644" y="1477228"/>
                      <a:ext cx="1097798" cy="968894"/>
                    </a:xfrm>
                    <a:prstGeom prst="rtTriangle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dirty="0"/>
                    </a:p>
                  </p:txBody>
                </p:sp>
              </p:grpSp>
            </p:grpSp>
            <p:sp>
              <p:nvSpPr>
                <p:cNvPr id="11" name="직사각형 10">
                  <a:extLst>
                    <a:ext uri="{FF2B5EF4-FFF2-40B4-BE49-F238E27FC236}">
                      <a16:creationId xmlns:a16="http://schemas.microsoft.com/office/drawing/2014/main" id="{948B17D7-2870-4C77-B5EC-C1131ED2C9FA}"/>
                    </a:ext>
                  </a:extLst>
                </p:cNvPr>
                <p:cNvSpPr/>
                <p:nvPr/>
              </p:nvSpPr>
              <p:spPr>
                <a:xfrm>
                  <a:off x="2680493" y="1478385"/>
                  <a:ext cx="110204" cy="240366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40" name="직사각형 39">
                  <a:extLst>
                    <a:ext uri="{FF2B5EF4-FFF2-40B4-BE49-F238E27FC236}">
                      <a16:creationId xmlns:a16="http://schemas.microsoft.com/office/drawing/2014/main" id="{3BAADB6A-175F-4377-8F2E-937E8A11B491}"/>
                    </a:ext>
                  </a:extLst>
                </p:cNvPr>
                <p:cNvSpPr/>
                <p:nvPr/>
              </p:nvSpPr>
              <p:spPr>
                <a:xfrm>
                  <a:off x="2699791" y="2486074"/>
                  <a:ext cx="936105" cy="90863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sp>
            <p:nvSpPr>
              <p:cNvPr id="17" name="직각 삼각형 16">
                <a:extLst>
                  <a:ext uri="{FF2B5EF4-FFF2-40B4-BE49-F238E27FC236}">
                    <a16:creationId xmlns:a16="http://schemas.microsoft.com/office/drawing/2014/main" id="{F4FAB4EC-C0E5-4BBD-A9B8-81D17BC28BEB}"/>
                  </a:ext>
                </a:extLst>
              </p:cNvPr>
              <p:cNvSpPr/>
              <p:nvPr/>
            </p:nvSpPr>
            <p:spPr>
              <a:xfrm>
                <a:off x="2744977" y="1414204"/>
                <a:ext cx="45719" cy="64182"/>
              </a:xfrm>
              <a:prstGeom prst="rtTriangl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2" name="직사각형 51">
                <a:extLst>
                  <a:ext uri="{FF2B5EF4-FFF2-40B4-BE49-F238E27FC236}">
                    <a16:creationId xmlns:a16="http://schemas.microsoft.com/office/drawing/2014/main" id="{F2EC7EF7-3A88-4172-90AF-CB6F9D76740F}"/>
                  </a:ext>
                </a:extLst>
              </p:cNvPr>
              <p:cNvSpPr/>
              <p:nvPr/>
            </p:nvSpPr>
            <p:spPr>
              <a:xfrm>
                <a:off x="2680492" y="1421563"/>
                <a:ext cx="64441" cy="5679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3" name="직각 삼각형 52">
                <a:extLst>
                  <a:ext uri="{FF2B5EF4-FFF2-40B4-BE49-F238E27FC236}">
                    <a16:creationId xmlns:a16="http://schemas.microsoft.com/office/drawing/2014/main" id="{30F4565E-2A3E-4378-B4B0-1F0090F7F811}"/>
                  </a:ext>
                </a:extLst>
              </p:cNvPr>
              <p:cNvSpPr/>
              <p:nvPr/>
            </p:nvSpPr>
            <p:spPr>
              <a:xfrm flipV="1">
                <a:off x="2760517" y="3837205"/>
                <a:ext cx="110205" cy="89690"/>
              </a:xfrm>
              <a:prstGeom prst="rtTriangl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4" name="직사각형 53">
                <a:extLst>
                  <a:ext uri="{FF2B5EF4-FFF2-40B4-BE49-F238E27FC236}">
                    <a16:creationId xmlns:a16="http://schemas.microsoft.com/office/drawing/2014/main" id="{86B3FA56-7778-4FBB-B5C6-4DA2901F68F2}"/>
                  </a:ext>
                </a:extLst>
              </p:cNvPr>
              <p:cNvSpPr/>
              <p:nvPr/>
            </p:nvSpPr>
            <p:spPr>
              <a:xfrm flipV="1">
                <a:off x="2680492" y="3861046"/>
                <a:ext cx="87101" cy="6584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1C9375DD-58A6-466E-8F60-C418D93C1D98}"/>
              </a:ext>
            </a:extLst>
          </p:cNvPr>
          <p:cNvGrpSpPr/>
          <p:nvPr/>
        </p:nvGrpSpPr>
        <p:grpSpPr>
          <a:xfrm>
            <a:off x="401169" y="2974650"/>
            <a:ext cx="238477" cy="231050"/>
            <a:chOff x="3379178" y="2197105"/>
            <a:chExt cx="238477" cy="231050"/>
          </a:xfrm>
        </p:grpSpPr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57936E01-08DE-4037-A9C3-90FA828E7143}"/>
                </a:ext>
              </a:extLst>
            </p:cNvPr>
            <p:cNvGrpSpPr/>
            <p:nvPr/>
          </p:nvGrpSpPr>
          <p:grpSpPr>
            <a:xfrm>
              <a:off x="3440074" y="2197105"/>
              <a:ext cx="177581" cy="117727"/>
              <a:chOff x="3707904" y="2708920"/>
              <a:chExt cx="177581" cy="117727"/>
            </a:xfrm>
          </p:grpSpPr>
          <p:sp>
            <p:nvSpPr>
              <p:cNvPr id="18" name="직사각형 17">
                <a:extLst>
                  <a:ext uri="{FF2B5EF4-FFF2-40B4-BE49-F238E27FC236}">
                    <a16:creationId xmlns:a16="http://schemas.microsoft.com/office/drawing/2014/main" id="{EDAF961A-27ED-473C-A97D-DC047CBE9160}"/>
                  </a:ext>
                </a:extLst>
              </p:cNvPr>
              <p:cNvSpPr/>
              <p:nvPr/>
            </p:nvSpPr>
            <p:spPr>
              <a:xfrm>
                <a:off x="3707904" y="2708920"/>
                <a:ext cx="177581" cy="45719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95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/>
              </a:p>
            </p:txBody>
          </p:sp>
          <p:sp>
            <p:nvSpPr>
              <p:cNvPr id="19" name="직사각형 18">
                <a:extLst>
                  <a:ext uri="{FF2B5EF4-FFF2-40B4-BE49-F238E27FC236}">
                    <a16:creationId xmlns:a16="http://schemas.microsoft.com/office/drawing/2014/main" id="{7E46BB4C-46A1-4559-8748-B5CA12858AE0}"/>
                  </a:ext>
                </a:extLst>
              </p:cNvPr>
              <p:cNvSpPr/>
              <p:nvPr/>
            </p:nvSpPr>
            <p:spPr>
              <a:xfrm>
                <a:off x="3707904" y="2754639"/>
                <a:ext cx="177581" cy="7200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 dirty="0"/>
              </a:p>
            </p:txBody>
          </p:sp>
        </p:grpSp>
        <p:sp>
          <p:nvSpPr>
            <p:cNvPr id="16" name="이등변 삼각형 15">
              <a:extLst>
                <a:ext uri="{FF2B5EF4-FFF2-40B4-BE49-F238E27FC236}">
                  <a16:creationId xmlns:a16="http://schemas.microsoft.com/office/drawing/2014/main" id="{7280C084-9B1B-4F52-94E2-FC1DCF6E0FA6}"/>
                </a:ext>
              </a:extLst>
            </p:cNvPr>
            <p:cNvSpPr/>
            <p:nvPr/>
          </p:nvSpPr>
          <p:spPr>
            <a:xfrm>
              <a:off x="3379178" y="2263614"/>
              <a:ext cx="177579" cy="164541"/>
            </a:xfrm>
            <a:prstGeom prst="triangle">
              <a:avLst/>
            </a:prstGeom>
            <a:solidFill>
              <a:srgbClr val="92D050"/>
            </a:solidFill>
            <a:ln w="95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</p:grpSp>
      <p:sp>
        <p:nvSpPr>
          <p:cNvPr id="20" name="Rectangle 2">
            <a:extLst>
              <a:ext uri="{FF2B5EF4-FFF2-40B4-BE49-F238E27FC236}">
                <a16:creationId xmlns:a16="http://schemas.microsoft.com/office/drawing/2014/main" id="{7B89051F-C162-47DE-80EE-374F77A91614}"/>
              </a:ext>
            </a:extLst>
          </p:cNvPr>
          <p:cNvSpPr txBox="1">
            <a:spLocks noChangeArrowheads="1"/>
          </p:cNvSpPr>
          <p:nvPr/>
        </p:nvSpPr>
        <p:spPr>
          <a:xfrm>
            <a:off x="329161" y="2256822"/>
            <a:ext cx="1440160" cy="3318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2000" kern="12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(TTF)-Bold" pitchFamily="18" charset="-127"/>
                <a:ea typeface="아리따-돋움(TTF)-Bold" pitchFamily="18" charset="-127"/>
                <a:cs typeface="+mn-cs"/>
                <a:sym typeface="아리따-돋움(OTF)-Medium"/>
              </a:defRPr>
            </a:lvl1pPr>
          </a:lstStyle>
          <a:p>
            <a:r>
              <a:rPr lang="en-US" altLang="ko-KR" dirty="0">
                <a:latin typeface="아리따-돋움(TTF)-SemiBold" panose="02020603020101020101" pitchFamily="18" charset="-127"/>
                <a:ea typeface="아리따-돋움(TTF)-SemiBold" panose="02020603020101020101" pitchFamily="18" charset="-127"/>
              </a:rPr>
              <a:t>Info Object</a:t>
            </a: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89366A33-0F63-4FB1-8EB7-F30409A0039D}"/>
              </a:ext>
            </a:extLst>
          </p:cNvPr>
          <p:cNvSpPr txBox="1">
            <a:spLocks noChangeArrowheads="1"/>
          </p:cNvSpPr>
          <p:nvPr/>
        </p:nvSpPr>
        <p:spPr>
          <a:xfrm>
            <a:off x="700541" y="2924257"/>
            <a:ext cx="1572835" cy="3318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2000" kern="12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(TTF)-Bold" pitchFamily="18" charset="-127"/>
                <a:ea typeface="아리따-돋움(TTF)-Bold" pitchFamily="18" charset="-127"/>
                <a:cs typeface="+mn-cs"/>
                <a:sym typeface="아리따-돋움(OTF)-Medium"/>
              </a:defRPr>
            </a:lvl1pPr>
          </a:lstStyle>
          <a:p>
            <a:r>
              <a:rPr lang="en-US" altLang="ko-KR" sz="1400" dirty="0">
                <a:latin typeface="아리따-돋움(TTF)-SemiBold" panose="02020603020101020101" pitchFamily="18" charset="-127"/>
                <a:ea typeface="아리따-돋움(TTF)-SemiBold" panose="02020603020101020101" pitchFamily="18" charset="-127"/>
              </a:rPr>
              <a:t>Characteristics </a:t>
            </a:r>
          </a:p>
        </p:txBody>
      </p:sp>
      <p:grpSp>
        <p:nvGrpSpPr>
          <p:cNvPr id="57" name="그룹 56">
            <a:extLst>
              <a:ext uri="{FF2B5EF4-FFF2-40B4-BE49-F238E27FC236}">
                <a16:creationId xmlns:a16="http://schemas.microsoft.com/office/drawing/2014/main" id="{2BDE8DB3-BF14-4D92-ACAF-79A5E28D603B}"/>
              </a:ext>
            </a:extLst>
          </p:cNvPr>
          <p:cNvGrpSpPr/>
          <p:nvPr/>
        </p:nvGrpSpPr>
        <p:grpSpPr>
          <a:xfrm>
            <a:off x="3215718" y="2140823"/>
            <a:ext cx="3328454" cy="2520280"/>
            <a:chOff x="395536" y="1412776"/>
            <a:chExt cx="3328454" cy="2520280"/>
          </a:xfrm>
        </p:grpSpPr>
        <p:sp>
          <p:nvSpPr>
            <p:cNvPr id="58" name="직사각형 57">
              <a:extLst>
                <a:ext uri="{FF2B5EF4-FFF2-40B4-BE49-F238E27FC236}">
                  <a16:creationId xmlns:a16="http://schemas.microsoft.com/office/drawing/2014/main" id="{7992D571-3971-4F7C-AD5E-1A57B1536F88}"/>
                </a:ext>
              </a:extLst>
            </p:cNvPr>
            <p:cNvSpPr/>
            <p:nvPr/>
          </p:nvSpPr>
          <p:spPr>
            <a:xfrm>
              <a:off x="395536" y="1412776"/>
              <a:ext cx="2376264" cy="25202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 dirty="0">
                <a:solidFill>
                  <a:schemeClr val="tx1"/>
                </a:solidFill>
              </a:endParaRPr>
            </a:p>
          </p:txBody>
        </p:sp>
        <p:grpSp>
          <p:nvGrpSpPr>
            <p:cNvPr id="59" name="그룹 58">
              <a:extLst>
                <a:ext uri="{FF2B5EF4-FFF2-40B4-BE49-F238E27FC236}">
                  <a16:creationId xmlns:a16="http://schemas.microsoft.com/office/drawing/2014/main" id="{EDB7F6D0-83C3-4AA2-B546-3EC4880C55BB}"/>
                </a:ext>
              </a:extLst>
            </p:cNvPr>
            <p:cNvGrpSpPr/>
            <p:nvPr/>
          </p:nvGrpSpPr>
          <p:grpSpPr>
            <a:xfrm>
              <a:off x="2680492" y="1412776"/>
              <a:ext cx="1043498" cy="2520279"/>
              <a:chOff x="2680492" y="1412776"/>
              <a:chExt cx="1043498" cy="2520279"/>
            </a:xfrm>
          </p:grpSpPr>
          <p:grpSp>
            <p:nvGrpSpPr>
              <p:cNvPr id="60" name="그룹 59">
                <a:extLst>
                  <a:ext uri="{FF2B5EF4-FFF2-40B4-BE49-F238E27FC236}">
                    <a16:creationId xmlns:a16="http://schemas.microsoft.com/office/drawing/2014/main" id="{096B2F12-D087-4BEF-99BC-6B306E3E11A4}"/>
                  </a:ext>
                </a:extLst>
              </p:cNvPr>
              <p:cNvGrpSpPr/>
              <p:nvPr/>
            </p:nvGrpSpPr>
            <p:grpSpPr>
              <a:xfrm>
                <a:off x="2680493" y="1412776"/>
                <a:ext cx="1043497" cy="2520279"/>
                <a:chOff x="2680493" y="1412776"/>
                <a:chExt cx="1043497" cy="2520279"/>
              </a:xfrm>
            </p:grpSpPr>
            <p:grpSp>
              <p:nvGrpSpPr>
                <p:cNvPr id="65" name="그룹 64">
                  <a:extLst>
                    <a:ext uri="{FF2B5EF4-FFF2-40B4-BE49-F238E27FC236}">
                      <a16:creationId xmlns:a16="http://schemas.microsoft.com/office/drawing/2014/main" id="{1E62626A-0F3C-4324-A703-86163F21D7C7}"/>
                    </a:ext>
                  </a:extLst>
                </p:cNvPr>
                <p:cNvGrpSpPr/>
                <p:nvPr/>
              </p:nvGrpSpPr>
              <p:grpSpPr>
                <a:xfrm>
                  <a:off x="2755096" y="1412776"/>
                  <a:ext cx="968894" cy="2520279"/>
                  <a:chOff x="2755096" y="1412776"/>
                  <a:chExt cx="968894" cy="2520279"/>
                </a:xfrm>
              </p:grpSpPr>
              <p:sp>
                <p:nvSpPr>
                  <p:cNvPr id="68" name="직각 삼각형 67">
                    <a:extLst>
                      <a:ext uri="{FF2B5EF4-FFF2-40B4-BE49-F238E27FC236}">
                        <a16:creationId xmlns:a16="http://schemas.microsoft.com/office/drawing/2014/main" id="{818B48AD-682B-4141-80B7-5C4D77C50C9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965916" y="3174981"/>
                    <a:ext cx="554260" cy="961888"/>
                  </a:xfrm>
                  <a:prstGeom prst="rtTriangl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dirty="0"/>
                  </a:p>
                </p:txBody>
              </p:sp>
              <p:grpSp>
                <p:nvGrpSpPr>
                  <p:cNvPr id="69" name="그룹 68">
                    <a:extLst>
                      <a:ext uri="{FF2B5EF4-FFF2-40B4-BE49-F238E27FC236}">
                        <a16:creationId xmlns:a16="http://schemas.microsoft.com/office/drawing/2014/main" id="{2724DB84-E14F-4CD0-BB15-86C9961AA7A0}"/>
                      </a:ext>
                    </a:extLst>
                  </p:cNvPr>
                  <p:cNvGrpSpPr/>
                  <p:nvPr/>
                </p:nvGrpSpPr>
                <p:grpSpPr>
                  <a:xfrm>
                    <a:off x="2755096" y="1412776"/>
                    <a:ext cx="968894" cy="1966019"/>
                    <a:chOff x="2755096" y="1412776"/>
                    <a:chExt cx="968894" cy="1966019"/>
                  </a:xfrm>
                </p:grpSpPr>
                <p:sp>
                  <p:nvSpPr>
                    <p:cNvPr id="70" name="직사각형 69">
                      <a:extLst>
                        <a:ext uri="{FF2B5EF4-FFF2-40B4-BE49-F238E27FC236}">
                          <a16:creationId xmlns:a16="http://schemas.microsoft.com/office/drawing/2014/main" id="{943A402C-E079-42EA-985F-F9B1D8BE0C7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55097" y="2501988"/>
                      <a:ext cx="968893" cy="876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dirty="0"/>
                    </a:p>
                  </p:txBody>
                </p:sp>
                <p:sp>
                  <p:nvSpPr>
                    <p:cNvPr id="71" name="직각 삼각형 70">
                      <a:extLst>
                        <a:ext uri="{FF2B5EF4-FFF2-40B4-BE49-F238E27FC236}">
                          <a16:creationId xmlns:a16="http://schemas.microsoft.com/office/drawing/2014/main" id="{2D691A6B-9E93-484A-B8FB-38B326A715F1}"/>
                        </a:ext>
                      </a:extLst>
                    </p:cNvPr>
                    <p:cNvSpPr/>
                    <p:nvPr/>
                  </p:nvSpPr>
                  <p:spPr>
                    <a:xfrm rot="5400000" flipH="1">
                      <a:off x="2690644" y="1477228"/>
                      <a:ext cx="1097798" cy="968894"/>
                    </a:xfrm>
                    <a:prstGeom prst="rtTriangle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dirty="0"/>
                    </a:p>
                  </p:txBody>
                </p:sp>
              </p:grpSp>
            </p:grpSp>
            <p:sp>
              <p:nvSpPr>
                <p:cNvPr id="66" name="직사각형 65">
                  <a:extLst>
                    <a:ext uri="{FF2B5EF4-FFF2-40B4-BE49-F238E27FC236}">
                      <a16:creationId xmlns:a16="http://schemas.microsoft.com/office/drawing/2014/main" id="{EEB8C4F8-9A12-41A3-8BD0-2AD589F1FD3F}"/>
                    </a:ext>
                  </a:extLst>
                </p:cNvPr>
                <p:cNvSpPr/>
                <p:nvPr/>
              </p:nvSpPr>
              <p:spPr>
                <a:xfrm>
                  <a:off x="2680493" y="1478385"/>
                  <a:ext cx="110204" cy="240366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67" name="직사각형 66">
                  <a:extLst>
                    <a:ext uri="{FF2B5EF4-FFF2-40B4-BE49-F238E27FC236}">
                      <a16:creationId xmlns:a16="http://schemas.microsoft.com/office/drawing/2014/main" id="{E3A2624F-B5DF-4481-B274-9E61F20225D5}"/>
                    </a:ext>
                  </a:extLst>
                </p:cNvPr>
                <p:cNvSpPr/>
                <p:nvPr/>
              </p:nvSpPr>
              <p:spPr>
                <a:xfrm>
                  <a:off x="2757271" y="2463452"/>
                  <a:ext cx="936105" cy="99891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sp>
            <p:nvSpPr>
              <p:cNvPr id="61" name="직각 삼각형 60">
                <a:extLst>
                  <a:ext uri="{FF2B5EF4-FFF2-40B4-BE49-F238E27FC236}">
                    <a16:creationId xmlns:a16="http://schemas.microsoft.com/office/drawing/2014/main" id="{40EB51B4-5887-4A95-B604-5CC3B0EF1DA7}"/>
                  </a:ext>
                </a:extLst>
              </p:cNvPr>
              <p:cNvSpPr/>
              <p:nvPr/>
            </p:nvSpPr>
            <p:spPr>
              <a:xfrm>
                <a:off x="2744977" y="1414204"/>
                <a:ext cx="45719" cy="64182"/>
              </a:xfrm>
              <a:prstGeom prst="rtTriangl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62" name="직사각형 61">
                <a:extLst>
                  <a:ext uri="{FF2B5EF4-FFF2-40B4-BE49-F238E27FC236}">
                    <a16:creationId xmlns:a16="http://schemas.microsoft.com/office/drawing/2014/main" id="{4A87656D-3758-4E35-BAC4-3049A5444469}"/>
                  </a:ext>
                </a:extLst>
              </p:cNvPr>
              <p:cNvSpPr/>
              <p:nvPr/>
            </p:nvSpPr>
            <p:spPr>
              <a:xfrm>
                <a:off x="2680492" y="1421563"/>
                <a:ext cx="64441" cy="5679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63" name="직각 삼각형 62">
                <a:extLst>
                  <a:ext uri="{FF2B5EF4-FFF2-40B4-BE49-F238E27FC236}">
                    <a16:creationId xmlns:a16="http://schemas.microsoft.com/office/drawing/2014/main" id="{04D53A5C-CBDD-4572-9B47-11B4AC2CB75F}"/>
                  </a:ext>
                </a:extLst>
              </p:cNvPr>
              <p:cNvSpPr/>
              <p:nvPr/>
            </p:nvSpPr>
            <p:spPr>
              <a:xfrm flipV="1">
                <a:off x="2760517" y="3837205"/>
                <a:ext cx="110205" cy="89690"/>
              </a:xfrm>
              <a:prstGeom prst="rtTriangl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64" name="직사각형 63">
                <a:extLst>
                  <a:ext uri="{FF2B5EF4-FFF2-40B4-BE49-F238E27FC236}">
                    <a16:creationId xmlns:a16="http://schemas.microsoft.com/office/drawing/2014/main" id="{573F7573-EB43-43B8-9A00-6A8E38BAAFFF}"/>
                  </a:ext>
                </a:extLst>
              </p:cNvPr>
              <p:cNvSpPr/>
              <p:nvPr/>
            </p:nvSpPr>
            <p:spPr>
              <a:xfrm flipV="1">
                <a:off x="2680492" y="3861046"/>
                <a:ext cx="87101" cy="6584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34" name="Rectangle 2">
            <a:extLst>
              <a:ext uri="{FF2B5EF4-FFF2-40B4-BE49-F238E27FC236}">
                <a16:creationId xmlns:a16="http://schemas.microsoft.com/office/drawing/2014/main" id="{D112CF58-6EEB-4AE4-B71D-CDE577CE42D3}"/>
              </a:ext>
            </a:extLst>
          </p:cNvPr>
          <p:cNvSpPr txBox="1">
            <a:spLocks noChangeArrowheads="1"/>
          </p:cNvSpPr>
          <p:nvPr/>
        </p:nvSpPr>
        <p:spPr>
          <a:xfrm>
            <a:off x="3350490" y="2365878"/>
            <a:ext cx="1440160" cy="3318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2000" kern="12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(TTF)-Bold" pitchFamily="18" charset="-127"/>
                <a:ea typeface="아리따-돋움(TTF)-Bold" pitchFamily="18" charset="-127"/>
                <a:cs typeface="+mn-cs"/>
                <a:sym typeface="아리따-돋움(OTF)-Medium"/>
              </a:defRPr>
            </a:lvl1pPr>
          </a:lstStyle>
          <a:p>
            <a:r>
              <a:rPr lang="en-US" altLang="ko-KR" dirty="0">
                <a:latin typeface="아리따-돋움(TTF)-SemiBold" panose="02020603020101020101" pitchFamily="18" charset="-127"/>
                <a:ea typeface="아리따-돋움(TTF)-SemiBold" panose="02020603020101020101" pitchFamily="18" charset="-127"/>
              </a:rPr>
              <a:t>DSO </a:t>
            </a:r>
          </a:p>
          <a:p>
            <a:r>
              <a:rPr lang="en-US" altLang="ko-KR" sz="1400" dirty="0">
                <a:latin typeface="아리따-돋움(TTF)-SemiBold" panose="02020603020101020101" pitchFamily="18" charset="-127"/>
                <a:ea typeface="아리따-돋움(TTF)-SemiBold" panose="02020603020101020101" pitchFamily="18" charset="-127"/>
              </a:rPr>
              <a:t>(Data Store Object)</a:t>
            </a: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632D9D6F-0FA1-41CE-B713-944F644624FA}"/>
              </a:ext>
            </a:extLst>
          </p:cNvPr>
          <p:cNvSpPr/>
          <p:nvPr/>
        </p:nvSpPr>
        <p:spPr>
          <a:xfrm>
            <a:off x="6229358" y="2149610"/>
            <a:ext cx="2376264" cy="252028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id="{A9F5D047-ABE0-4304-8A67-891388090DBE}"/>
              </a:ext>
            </a:extLst>
          </p:cNvPr>
          <p:cNvSpPr txBox="1">
            <a:spLocks noChangeArrowheads="1"/>
          </p:cNvSpPr>
          <p:nvPr/>
        </p:nvSpPr>
        <p:spPr>
          <a:xfrm>
            <a:off x="6346103" y="2344255"/>
            <a:ext cx="2160240" cy="3318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2000" kern="12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(TTF)-Bold" pitchFamily="18" charset="-127"/>
                <a:ea typeface="아리따-돋움(TTF)-Bold" pitchFamily="18" charset="-127"/>
                <a:cs typeface="+mn-cs"/>
                <a:sym typeface="아리따-돋움(OTF)-Medium"/>
              </a:defRPr>
            </a:lvl1pPr>
          </a:lstStyle>
          <a:p>
            <a:r>
              <a:rPr lang="en-US" altLang="ko-KR" dirty="0">
                <a:latin typeface="아리따-돋움(TTF)-SemiBold" panose="02020603020101020101" pitchFamily="18" charset="-127"/>
                <a:ea typeface="아리따-돋움(TTF)-SemiBold" panose="02020603020101020101" pitchFamily="18" charset="-127"/>
              </a:rPr>
              <a:t>CP </a:t>
            </a:r>
          </a:p>
          <a:p>
            <a:r>
              <a:rPr lang="en-US" altLang="ko-KR" sz="1400" dirty="0">
                <a:latin typeface="아리따-돋움(TTF)-SemiBold" panose="02020603020101020101" pitchFamily="18" charset="-127"/>
                <a:ea typeface="아리따-돋움(TTF)-SemiBold" panose="02020603020101020101" pitchFamily="18" charset="-127"/>
              </a:rPr>
              <a:t>(Composite Provider)</a:t>
            </a:r>
          </a:p>
        </p:txBody>
      </p:sp>
      <p:grpSp>
        <p:nvGrpSpPr>
          <p:cNvPr id="204" name="그룹 203">
            <a:extLst>
              <a:ext uri="{FF2B5EF4-FFF2-40B4-BE49-F238E27FC236}">
                <a16:creationId xmlns:a16="http://schemas.microsoft.com/office/drawing/2014/main" id="{0FB7D612-9282-466A-9A02-A62D09F27A9A}"/>
              </a:ext>
            </a:extLst>
          </p:cNvPr>
          <p:cNvGrpSpPr/>
          <p:nvPr/>
        </p:nvGrpSpPr>
        <p:grpSpPr>
          <a:xfrm>
            <a:off x="3462831" y="2861367"/>
            <a:ext cx="1837659" cy="1502514"/>
            <a:chOff x="3458595" y="2466433"/>
            <a:chExt cx="1837659" cy="1502514"/>
          </a:xfrm>
        </p:grpSpPr>
        <p:sp>
          <p:nvSpPr>
            <p:cNvPr id="56" name="사각형: 둥근 모서리 55">
              <a:extLst>
                <a:ext uri="{FF2B5EF4-FFF2-40B4-BE49-F238E27FC236}">
                  <a16:creationId xmlns:a16="http://schemas.microsoft.com/office/drawing/2014/main" id="{67AE7641-BF12-4E0C-8D9D-890AD3383EA1}"/>
                </a:ext>
              </a:extLst>
            </p:cNvPr>
            <p:cNvSpPr/>
            <p:nvPr/>
          </p:nvSpPr>
          <p:spPr>
            <a:xfrm>
              <a:off x="3458595" y="2642838"/>
              <a:ext cx="1837659" cy="1326109"/>
            </a:xfrm>
            <a:prstGeom prst="roundRect">
              <a:avLst/>
            </a:prstGeom>
            <a:noFill/>
            <a:ln w="12700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9" name="Rectangle 2">
              <a:extLst>
                <a:ext uri="{FF2B5EF4-FFF2-40B4-BE49-F238E27FC236}">
                  <a16:creationId xmlns:a16="http://schemas.microsoft.com/office/drawing/2014/main" id="{1922535E-2B82-45E0-AB4A-6FBF5FE55AC0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748320" y="2466433"/>
              <a:ext cx="626355" cy="331835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1" hangingPunct="1">
                <a:spcBef>
                  <a:spcPct val="0"/>
                </a:spcBef>
                <a:buNone/>
                <a:defRPr lang="ko-KR" altLang="en-US" sz="2000" kern="1200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아리따-돋움(TTF)-Bold" pitchFamily="18" charset="-127"/>
                  <a:ea typeface="아리따-돋움(TTF)-Bold" pitchFamily="18" charset="-127"/>
                  <a:cs typeface="+mn-cs"/>
                  <a:sym typeface="아리따-돋움(OTF)-Medium"/>
                </a:defRPr>
              </a:lvl1pPr>
            </a:lstStyle>
            <a:p>
              <a:pPr algn="ctr"/>
              <a:r>
                <a:rPr lang="en-US" altLang="ko-KR" sz="1400" dirty="0">
                  <a:latin typeface="아리따-돋움(TTF)-SemiBold" panose="02020603020101020101" pitchFamily="18" charset="-127"/>
                  <a:ea typeface="아리따-돋움(TTF)-SemiBold" panose="02020603020101020101" pitchFamily="18" charset="-127"/>
                </a:rPr>
                <a:t>DSO </a:t>
              </a:r>
            </a:p>
          </p:txBody>
        </p:sp>
        <p:sp>
          <p:nvSpPr>
            <p:cNvPr id="36" name="원통형 35">
              <a:extLst>
                <a:ext uri="{FF2B5EF4-FFF2-40B4-BE49-F238E27FC236}">
                  <a16:creationId xmlns:a16="http://schemas.microsoft.com/office/drawing/2014/main" id="{B00A28D9-9154-4E89-8B98-94D5238CB94E}"/>
                </a:ext>
              </a:extLst>
            </p:cNvPr>
            <p:cNvSpPr/>
            <p:nvPr/>
          </p:nvSpPr>
          <p:spPr>
            <a:xfrm>
              <a:off x="3606047" y="2569808"/>
              <a:ext cx="194402" cy="150437"/>
            </a:xfrm>
            <a:prstGeom prst="can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95" name="그룹 94">
              <a:extLst>
                <a:ext uri="{FF2B5EF4-FFF2-40B4-BE49-F238E27FC236}">
                  <a16:creationId xmlns:a16="http://schemas.microsoft.com/office/drawing/2014/main" id="{2C8F3431-BDEB-4706-84F0-5D212385AAA2}"/>
                </a:ext>
              </a:extLst>
            </p:cNvPr>
            <p:cNvGrpSpPr/>
            <p:nvPr/>
          </p:nvGrpSpPr>
          <p:grpSpPr>
            <a:xfrm>
              <a:off x="3650052" y="2779060"/>
              <a:ext cx="131961" cy="125642"/>
              <a:chOff x="3379178" y="2197105"/>
              <a:chExt cx="238477" cy="231050"/>
            </a:xfrm>
          </p:grpSpPr>
          <p:grpSp>
            <p:nvGrpSpPr>
              <p:cNvPr id="96" name="그룹 95">
                <a:extLst>
                  <a:ext uri="{FF2B5EF4-FFF2-40B4-BE49-F238E27FC236}">
                    <a16:creationId xmlns:a16="http://schemas.microsoft.com/office/drawing/2014/main" id="{AEA68BD7-34AE-4447-9897-CF8CE59870E6}"/>
                  </a:ext>
                </a:extLst>
              </p:cNvPr>
              <p:cNvGrpSpPr/>
              <p:nvPr/>
            </p:nvGrpSpPr>
            <p:grpSpPr>
              <a:xfrm>
                <a:off x="3440074" y="2197105"/>
                <a:ext cx="177581" cy="117727"/>
                <a:chOff x="3707904" y="2708920"/>
                <a:chExt cx="177581" cy="117727"/>
              </a:xfrm>
            </p:grpSpPr>
            <p:sp>
              <p:nvSpPr>
                <p:cNvPr id="98" name="직사각형 97">
                  <a:extLst>
                    <a:ext uri="{FF2B5EF4-FFF2-40B4-BE49-F238E27FC236}">
                      <a16:creationId xmlns:a16="http://schemas.microsoft.com/office/drawing/2014/main" id="{972A5152-2FC7-48E4-B180-8926519561C3}"/>
                    </a:ext>
                  </a:extLst>
                </p:cNvPr>
                <p:cNvSpPr/>
                <p:nvPr/>
              </p:nvSpPr>
              <p:spPr>
                <a:xfrm>
                  <a:off x="3707904" y="2708920"/>
                  <a:ext cx="177581" cy="45719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600"/>
                </a:p>
              </p:txBody>
            </p:sp>
            <p:sp>
              <p:nvSpPr>
                <p:cNvPr id="99" name="직사각형 98">
                  <a:extLst>
                    <a:ext uri="{FF2B5EF4-FFF2-40B4-BE49-F238E27FC236}">
                      <a16:creationId xmlns:a16="http://schemas.microsoft.com/office/drawing/2014/main" id="{D3E30BB3-4283-4CE8-9F4F-3779260C345A}"/>
                    </a:ext>
                  </a:extLst>
                </p:cNvPr>
                <p:cNvSpPr/>
                <p:nvPr/>
              </p:nvSpPr>
              <p:spPr>
                <a:xfrm>
                  <a:off x="3707904" y="2754639"/>
                  <a:ext cx="177581" cy="7200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600" dirty="0"/>
                </a:p>
              </p:txBody>
            </p:sp>
          </p:grpSp>
          <p:sp>
            <p:nvSpPr>
              <p:cNvPr id="97" name="이등변 삼각형 96">
                <a:extLst>
                  <a:ext uri="{FF2B5EF4-FFF2-40B4-BE49-F238E27FC236}">
                    <a16:creationId xmlns:a16="http://schemas.microsoft.com/office/drawing/2014/main" id="{27656BFD-55DD-464B-A0F4-EA6497BB72DE}"/>
                  </a:ext>
                </a:extLst>
              </p:cNvPr>
              <p:cNvSpPr/>
              <p:nvPr/>
            </p:nvSpPr>
            <p:spPr>
              <a:xfrm>
                <a:off x="3379178" y="2263614"/>
                <a:ext cx="177579" cy="164541"/>
              </a:xfrm>
              <a:prstGeom prst="triangle">
                <a:avLst/>
              </a:prstGeom>
              <a:solidFill>
                <a:srgbClr val="92D050"/>
              </a:solidFill>
              <a:ln w="952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/>
              </a:p>
            </p:txBody>
          </p:sp>
        </p:grp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5FFB2A5B-5751-44FC-8028-25AD920BA9DF}"/>
                </a:ext>
              </a:extLst>
            </p:cNvPr>
            <p:cNvSpPr txBox="1"/>
            <p:nvPr/>
          </p:nvSpPr>
          <p:spPr>
            <a:xfrm>
              <a:off x="3748315" y="2740664"/>
              <a:ext cx="82702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" dirty="0"/>
                <a:t>characteristic</a:t>
              </a:r>
              <a:endParaRPr lang="ko-KR" altLang="en-US" sz="800" dirty="0"/>
            </a:p>
          </p:txBody>
        </p:sp>
        <p:grpSp>
          <p:nvGrpSpPr>
            <p:cNvPr id="148" name="그룹 147">
              <a:extLst>
                <a:ext uri="{FF2B5EF4-FFF2-40B4-BE49-F238E27FC236}">
                  <a16:creationId xmlns:a16="http://schemas.microsoft.com/office/drawing/2014/main" id="{33A92F3B-D493-4290-B27C-9B98A414E476}"/>
                </a:ext>
              </a:extLst>
            </p:cNvPr>
            <p:cNvGrpSpPr/>
            <p:nvPr/>
          </p:nvGrpSpPr>
          <p:grpSpPr>
            <a:xfrm>
              <a:off x="3650052" y="2986439"/>
              <a:ext cx="131961" cy="125642"/>
              <a:chOff x="3379178" y="2197105"/>
              <a:chExt cx="238477" cy="231050"/>
            </a:xfrm>
          </p:grpSpPr>
          <p:grpSp>
            <p:nvGrpSpPr>
              <p:cNvPr id="149" name="그룹 148">
                <a:extLst>
                  <a:ext uri="{FF2B5EF4-FFF2-40B4-BE49-F238E27FC236}">
                    <a16:creationId xmlns:a16="http://schemas.microsoft.com/office/drawing/2014/main" id="{4A3F0BDF-B411-4FE2-A845-3DB091BAFD50}"/>
                  </a:ext>
                </a:extLst>
              </p:cNvPr>
              <p:cNvGrpSpPr/>
              <p:nvPr/>
            </p:nvGrpSpPr>
            <p:grpSpPr>
              <a:xfrm>
                <a:off x="3440074" y="2197105"/>
                <a:ext cx="177581" cy="117727"/>
                <a:chOff x="3707904" y="2708920"/>
                <a:chExt cx="177581" cy="117727"/>
              </a:xfrm>
            </p:grpSpPr>
            <p:sp>
              <p:nvSpPr>
                <p:cNvPr id="151" name="직사각형 150">
                  <a:extLst>
                    <a:ext uri="{FF2B5EF4-FFF2-40B4-BE49-F238E27FC236}">
                      <a16:creationId xmlns:a16="http://schemas.microsoft.com/office/drawing/2014/main" id="{1757CF3A-7C0B-413B-BCFE-9C430FEA93E0}"/>
                    </a:ext>
                  </a:extLst>
                </p:cNvPr>
                <p:cNvSpPr/>
                <p:nvPr/>
              </p:nvSpPr>
              <p:spPr>
                <a:xfrm>
                  <a:off x="3707904" y="2708920"/>
                  <a:ext cx="177581" cy="45719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600"/>
                </a:p>
              </p:txBody>
            </p:sp>
            <p:sp>
              <p:nvSpPr>
                <p:cNvPr id="152" name="직사각형 151">
                  <a:extLst>
                    <a:ext uri="{FF2B5EF4-FFF2-40B4-BE49-F238E27FC236}">
                      <a16:creationId xmlns:a16="http://schemas.microsoft.com/office/drawing/2014/main" id="{054D183A-8567-485D-BBA0-43F597A23CA7}"/>
                    </a:ext>
                  </a:extLst>
                </p:cNvPr>
                <p:cNvSpPr/>
                <p:nvPr/>
              </p:nvSpPr>
              <p:spPr>
                <a:xfrm>
                  <a:off x="3707904" y="2754639"/>
                  <a:ext cx="177581" cy="7200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600" dirty="0"/>
                </a:p>
              </p:txBody>
            </p:sp>
          </p:grpSp>
          <p:sp>
            <p:nvSpPr>
              <p:cNvPr id="150" name="이등변 삼각형 149">
                <a:extLst>
                  <a:ext uri="{FF2B5EF4-FFF2-40B4-BE49-F238E27FC236}">
                    <a16:creationId xmlns:a16="http://schemas.microsoft.com/office/drawing/2014/main" id="{ABB76B7F-6280-4D9C-8016-1445DB3C1646}"/>
                  </a:ext>
                </a:extLst>
              </p:cNvPr>
              <p:cNvSpPr/>
              <p:nvPr/>
            </p:nvSpPr>
            <p:spPr>
              <a:xfrm>
                <a:off x="3379178" y="2263614"/>
                <a:ext cx="177579" cy="164541"/>
              </a:xfrm>
              <a:prstGeom prst="triangle">
                <a:avLst/>
              </a:prstGeom>
              <a:solidFill>
                <a:srgbClr val="92D050"/>
              </a:solidFill>
              <a:ln w="952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/>
              </a:p>
            </p:txBody>
          </p:sp>
        </p:grp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C386563B-6CA8-41EA-973B-A49F10908095}"/>
                </a:ext>
              </a:extLst>
            </p:cNvPr>
            <p:cNvSpPr txBox="1"/>
            <p:nvPr/>
          </p:nvSpPr>
          <p:spPr>
            <a:xfrm>
              <a:off x="3748315" y="2948043"/>
              <a:ext cx="82702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" dirty="0"/>
                <a:t>characteristic</a:t>
              </a:r>
              <a:endParaRPr lang="ko-KR" altLang="en-US" sz="800" dirty="0"/>
            </a:p>
          </p:txBody>
        </p:sp>
        <p:grpSp>
          <p:nvGrpSpPr>
            <p:cNvPr id="154" name="그룹 153">
              <a:extLst>
                <a:ext uri="{FF2B5EF4-FFF2-40B4-BE49-F238E27FC236}">
                  <a16:creationId xmlns:a16="http://schemas.microsoft.com/office/drawing/2014/main" id="{CE9CDFAC-ABFB-4514-8390-21D605B2F2A2}"/>
                </a:ext>
              </a:extLst>
            </p:cNvPr>
            <p:cNvGrpSpPr/>
            <p:nvPr/>
          </p:nvGrpSpPr>
          <p:grpSpPr>
            <a:xfrm>
              <a:off x="3650052" y="3176569"/>
              <a:ext cx="131961" cy="125642"/>
              <a:chOff x="3379178" y="2197105"/>
              <a:chExt cx="238477" cy="231050"/>
            </a:xfrm>
          </p:grpSpPr>
          <p:grpSp>
            <p:nvGrpSpPr>
              <p:cNvPr id="155" name="그룹 154">
                <a:extLst>
                  <a:ext uri="{FF2B5EF4-FFF2-40B4-BE49-F238E27FC236}">
                    <a16:creationId xmlns:a16="http://schemas.microsoft.com/office/drawing/2014/main" id="{2FF80179-496F-4417-A5D7-49FC9D15FA9F}"/>
                  </a:ext>
                </a:extLst>
              </p:cNvPr>
              <p:cNvGrpSpPr/>
              <p:nvPr/>
            </p:nvGrpSpPr>
            <p:grpSpPr>
              <a:xfrm>
                <a:off x="3440074" y="2197105"/>
                <a:ext cx="177581" cy="117727"/>
                <a:chOff x="3707904" y="2708920"/>
                <a:chExt cx="177581" cy="117727"/>
              </a:xfrm>
            </p:grpSpPr>
            <p:sp>
              <p:nvSpPr>
                <p:cNvPr id="157" name="직사각형 156">
                  <a:extLst>
                    <a:ext uri="{FF2B5EF4-FFF2-40B4-BE49-F238E27FC236}">
                      <a16:creationId xmlns:a16="http://schemas.microsoft.com/office/drawing/2014/main" id="{45BAD023-1CCB-43ED-82E9-C8CBC7E89C31}"/>
                    </a:ext>
                  </a:extLst>
                </p:cNvPr>
                <p:cNvSpPr/>
                <p:nvPr/>
              </p:nvSpPr>
              <p:spPr>
                <a:xfrm>
                  <a:off x="3707904" y="2708920"/>
                  <a:ext cx="177581" cy="45719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600"/>
                </a:p>
              </p:txBody>
            </p:sp>
            <p:sp>
              <p:nvSpPr>
                <p:cNvPr id="158" name="직사각형 157">
                  <a:extLst>
                    <a:ext uri="{FF2B5EF4-FFF2-40B4-BE49-F238E27FC236}">
                      <a16:creationId xmlns:a16="http://schemas.microsoft.com/office/drawing/2014/main" id="{BA54D5BD-E9EE-487C-8617-650FEA63D6EA}"/>
                    </a:ext>
                  </a:extLst>
                </p:cNvPr>
                <p:cNvSpPr/>
                <p:nvPr/>
              </p:nvSpPr>
              <p:spPr>
                <a:xfrm>
                  <a:off x="3707904" y="2754639"/>
                  <a:ext cx="177581" cy="7200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600" dirty="0"/>
                </a:p>
              </p:txBody>
            </p:sp>
          </p:grpSp>
          <p:sp>
            <p:nvSpPr>
              <p:cNvPr id="156" name="이등변 삼각형 155">
                <a:extLst>
                  <a:ext uri="{FF2B5EF4-FFF2-40B4-BE49-F238E27FC236}">
                    <a16:creationId xmlns:a16="http://schemas.microsoft.com/office/drawing/2014/main" id="{65B6B0FE-48EF-4425-A9E7-62BC02713346}"/>
                  </a:ext>
                </a:extLst>
              </p:cNvPr>
              <p:cNvSpPr/>
              <p:nvPr/>
            </p:nvSpPr>
            <p:spPr>
              <a:xfrm>
                <a:off x="3379178" y="2263614"/>
                <a:ext cx="177579" cy="164541"/>
              </a:xfrm>
              <a:prstGeom prst="triangle">
                <a:avLst/>
              </a:prstGeom>
              <a:solidFill>
                <a:srgbClr val="92D050"/>
              </a:solidFill>
              <a:ln w="952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/>
              </a:p>
            </p:txBody>
          </p:sp>
        </p:grp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A5911BE7-7239-404A-817D-77EBCB0FBD6D}"/>
                </a:ext>
              </a:extLst>
            </p:cNvPr>
            <p:cNvSpPr txBox="1"/>
            <p:nvPr/>
          </p:nvSpPr>
          <p:spPr>
            <a:xfrm>
              <a:off x="3748315" y="3138173"/>
              <a:ext cx="82702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" dirty="0"/>
                <a:t>characteristic</a:t>
              </a:r>
              <a:endParaRPr lang="ko-KR" altLang="en-US" sz="800" dirty="0"/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0DB3CE4D-39F2-4CEA-9F30-FCC974024DE3}"/>
                </a:ext>
              </a:extLst>
            </p:cNvPr>
            <p:cNvSpPr txBox="1"/>
            <p:nvPr/>
          </p:nvSpPr>
          <p:spPr>
            <a:xfrm>
              <a:off x="3583311" y="3244720"/>
              <a:ext cx="2353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/>
                <a:t>…</a:t>
              </a:r>
              <a:endParaRPr lang="ko-KR" altLang="en-US" sz="900" dirty="0"/>
            </a:p>
          </p:txBody>
        </p:sp>
        <p:grpSp>
          <p:nvGrpSpPr>
            <p:cNvPr id="161" name="그룹 160">
              <a:extLst>
                <a:ext uri="{FF2B5EF4-FFF2-40B4-BE49-F238E27FC236}">
                  <a16:creationId xmlns:a16="http://schemas.microsoft.com/office/drawing/2014/main" id="{4C997F85-4625-4918-AD9B-5F4C2611A92A}"/>
                </a:ext>
              </a:extLst>
            </p:cNvPr>
            <p:cNvGrpSpPr/>
            <p:nvPr/>
          </p:nvGrpSpPr>
          <p:grpSpPr>
            <a:xfrm>
              <a:off x="3612445" y="3478890"/>
              <a:ext cx="143785" cy="160656"/>
              <a:chOff x="3605867" y="5154332"/>
              <a:chExt cx="156604" cy="167500"/>
            </a:xfrm>
          </p:grpSpPr>
          <p:sp>
            <p:nvSpPr>
              <p:cNvPr id="162" name="직사각형 161">
                <a:extLst>
                  <a:ext uri="{FF2B5EF4-FFF2-40B4-BE49-F238E27FC236}">
                    <a16:creationId xmlns:a16="http://schemas.microsoft.com/office/drawing/2014/main" id="{56B82B1E-89D8-452D-80EA-98A2E331A207}"/>
                  </a:ext>
                </a:extLst>
              </p:cNvPr>
              <p:cNvSpPr/>
              <p:nvPr/>
            </p:nvSpPr>
            <p:spPr>
              <a:xfrm>
                <a:off x="3645856" y="5154332"/>
                <a:ext cx="116615" cy="10019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/>
              </a:p>
            </p:txBody>
          </p:sp>
          <p:sp>
            <p:nvSpPr>
              <p:cNvPr id="163" name="직사각형 162">
                <a:extLst>
                  <a:ext uri="{FF2B5EF4-FFF2-40B4-BE49-F238E27FC236}">
                    <a16:creationId xmlns:a16="http://schemas.microsoft.com/office/drawing/2014/main" id="{1927A979-346D-4BDC-A4CB-5176B66E89AA}"/>
                  </a:ext>
                </a:extLst>
              </p:cNvPr>
              <p:cNvSpPr/>
              <p:nvPr/>
            </p:nvSpPr>
            <p:spPr>
              <a:xfrm>
                <a:off x="3707934" y="5201739"/>
                <a:ext cx="45719" cy="4571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164" name="이등변 삼각형 163">
                <a:extLst>
                  <a:ext uri="{FF2B5EF4-FFF2-40B4-BE49-F238E27FC236}">
                    <a16:creationId xmlns:a16="http://schemas.microsoft.com/office/drawing/2014/main" id="{04EE7B7A-69E5-499E-A150-5EB20E6D57C4}"/>
                  </a:ext>
                </a:extLst>
              </p:cNvPr>
              <p:cNvSpPr/>
              <p:nvPr/>
            </p:nvSpPr>
            <p:spPr>
              <a:xfrm>
                <a:off x="3605867" y="5224105"/>
                <a:ext cx="116613" cy="97727"/>
              </a:xfrm>
              <a:prstGeom prst="triangle">
                <a:avLst/>
              </a:prstGeom>
              <a:solidFill>
                <a:srgbClr val="92D050"/>
              </a:solidFill>
              <a:ln w="952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</p:grp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CEC891DC-8BBC-41BA-B5E6-BED6C3892801}"/>
                </a:ext>
              </a:extLst>
            </p:cNvPr>
            <p:cNvSpPr txBox="1"/>
            <p:nvPr/>
          </p:nvSpPr>
          <p:spPr>
            <a:xfrm>
              <a:off x="3748315" y="3460744"/>
              <a:ext cx="82702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" dirty="0"/>
                <a:t>Key Figures</a:t>
              </a:r>
              <a:endParaRPr lang="ko-KR" altLang="en-US" sz="800" dirty="0"/>
            </a:p>
          </p:txBody>
        </p:sp>
        <p:grpSp>
          <p:nvGrpSpPr>
            <p:cNvPr id="166" name="그룹 165">
              <a:extLst>
                <a:ext uri="{FF2B5EF4-FFF2-40B4-BE49-F238E27FC236}">
                  <a16:creationId xmlns:a16="http://schemas.microsoft.com/office/drawing/2014/main" id="{55507A00-75D4-4AC6-90D7-A50FAF7D34F4}"/>
                </a:ext>
              </a:extLst>
            </p:cNvPr>
            <p:cNvGrpSpPr/>
            <p:nvPr/>
          </p:nvGrpSpPr>
          <p:grpSpPr>
            <a:xfrm>
              <a:off x="3612445" y="3688966"/>
              <a:ext cx="143785" cy="160656"/>
              <a:chOff x="3605867" y="5154332"/>
              <a:chExt cx="156604" cy="167500"/>
            </a:xfrm>
          </p:grpSpPr>
          <p:sp>
            <p:nvSpPr>
              <p:cNvPr id="167" name="직사각형 166">
                <a:extLst>
                  <a:ext uri="{FF2B5EF4-FFF2-40B4-BE49-F238E27FC236}">
                    <a16:creationId xmlns:a16="http://schemas.microsoft.com/office/drawing/2014/main" id="{7D913DB9-3819-41E6-B941-0AB7369D7CCD}"/>
                  </a:ext>
                </a:extLst>
              </p:cNvPr>
              <p:cNvSpPr/>
              <p:nvPr/>
            </p:nvSpPr>
            <p:spPr>
              <a:xfrm>
                <a:off x="3645856" y="5154332"/>
                <a:ext cx="116615" cy="10019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/>
              </a:p>
            </p:txBody>
          </p:sp>
          <p:sp>
            <p:nvSpPr>
              <p:cNvPr id="168" name="직사각형 167">
                <a:extLst>
                  <a:ext uri="{FF2B5EF4-FFF2-40B4-BE49-F238E27FC236}">
                    <a16:creationId xmlns:a16="http://schemas.microsoft.com/office/drawing/2014/main" id="{9387F51B-1EDB-495E-BC5C-D4653F07BC95}"/>
                  </a:ext>
                </a:extLst>
              </p:cNvPr>
              <p:cNvSpPr/>
              <p:nvPr/>
            </p:nvSpPr>
            <p:spPr>
              <a:xfrm>
                <a:off x="3707934" y="5201739"/>
                <a:ext cx="45719" cy="4571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169" name="이등변 삼각형 168">
                <a:extLst>
                  <a:ext uri="{FF2B5EF4-FFF2-40B4-BE49-F238E27FC236}">
                    <a16:creationId xmlns:a16="http://schemas.microsoft.com/office/drawing/2014/main" id="{EF41551E-7C13-45BC-A56F-717E35EFCB77}"/>
                  </a:ext>
                </a:extLst>
              </p:cNvPr>
              <p:cNvSpPr/>
              <p:nvPr/>
            </p:nvSpPr>
            <p:spPr>
              <a:xfrm>
                <a:off x="3605867" y="5224105"/>
                <a:ext cx="116613" cy="97727"/>
              </a:xfrm>
              <a:prstGeom prst="triangle">
                <a:avLst/>
              </a:prstGeom>
              <a:solidFill>
                <a:srgbClr val="92D050"/>
              </a:solidFill>
              <a:ln w="952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</p:grp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2EA4125A-E036-4EA2-A973-C8042E385CA1}"/>
                </a:ext>
              </a:extLst>
            </p:cNvPr>
            <p:cNvSpPr txBox="1"/>
            <p:nvPr/>
          </p:nvSpPr>
          <p:spPr>
            <a:xfrm>
              <a:off x="3748315" y="3670820"/>
              <a:ext cx="82702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" dirty="0"/>
                <a:t>Key Figures</a:t>
              </a:r>
              <a:endParaRPr lang="ko-KR" altLang="en-US" sz="800" dirty="0"/>
            </a:p>
          </p:txBody>
        </p:sp>
      </p:grpSp>
      <p:grpSp>
        <p:nvGrpSpPr>
          <p:cNvPr id="205" name="그룹 204">
            <a:extLst>
              <a:ext uri="{FF2B5EF4-FFF2-40B4-BE49-F238E27FC236}">
                <a16:creationId xmlns:a16="http://schemas.microsoft.com/office/drawing/2014/main" id="{8C0E0445-2D4C-4532-B8D1-EDE3E4CCFEAD}"/>
              </a:ext>
            </a:extLst>
          </p:cNvPr>
          <p:cNvGrpSpPr/>
          <p:nvPr/>
        </p:nvGrpSpPr>
        <p:grpSpPr>
          <a:xfrm>
            <a:off x="6435367" y="2844193"/>
            <a:ext cx="2024791" cy="1526953"/>
            <a:chOff x="6355948" y="2441994"/>
            <a:chExt cx="2024791" cy="1526953"/>
          </a:xfrm>
        </p:grpSpPr>
        <p:sp>
          <p:nvSpPr>
            <p:cNvPr id="178" name="사각형: 둥근 모서리 177">
              <a:extLst>
                <a:ext uri="{FF2B5EF4-FFF2-40B4-BE49-F238E27FC236}">
                  <a16:creationId xmlns:a16="http://schemas.microsoft.com/office/drawing/2014/main" id="{16F73A17-6699-43EB-87C6-2DF5C9DC3019}"/>
                </a:ext>
              </a:extLst>
            </p:cNvPr>
            <p:cNvSpPr/>
            <p:nvPr/>
          </p:nvSpPr>
          <p:spPr>
            <a:xfrm>
              <a:off x="6355948" y="2639470"/>
              <a:ext cx="2024791" cy="1329477"/>
            </a:xfrm>
            <a:prstGeom prst="roundRect">
              <a:avLst/>
            </a:prstGeom>
            <a:noFill/>
            <a:ln w="12700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7" name="Rectangle 2">
              <a:extLst>
                <a:ext uri="{FF2B5EF4-FFF2-40B4-BE49-F238E27FC236}">
                  <a16:creationId xmlns:a16="http://schemas.microsoft.com/office/drawing/2014/main" id="{CF3461BF-C144-434B-99E6-6FB1DC468229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6720449" y="2441994"/>
              <a:ext cx="626355" cy="331835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1" hangingPunct="1">
                <a:spcBef>
                  <a:spcPct val="0"/>
                </a:spcBef>
                <a:buNone/>
                <a:defRPr lang="ko-KR" altLang="en-US" sz="2000" kern="1200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아리따-돋움(TTF)-Bold" pitchFamily="18" charset="-127"/>
                  <a:ea typeface="아리따-돋움(TTF)-Bold" pitchFamily="18" charset="-127"/>
                  <a:cs typeface="+mn-cs"/>
                  <a:sym typeface="아리따-돋움(OTF)-Medium"/>
                </a:defRPr>
              </a:lvl1pPr>
            </a:lstStyle>
            <a:p>
              <a:pPr algn="ctr"/>
              <a:r>
                <a:rPr lang="en-US" altLang="ko-KR" sz="1400" dirty="0">
                  <a:latin typeface="아리따-돋움(TTF)-SemiBold" panose="02020603020101020101" pitchFamily="18" charset="-127"/>
                  <a:ea typeface="아리따-돋움(TTF)-SemiBold" panose="02020603020101020101" pitchFamily="18" charset="-127"/>
                </a:rPr>
                <a:t>Cube </a:t>
              </a:r>
            </a:p>
          </p:txBody>
        </p:sp>
        <p:grpSp>
          <p:nvGrpSpPr>
            <p:cNvPr id="171" name="그룹 170">
              <a:extLst>
                <a:ext uri="{FF2B5EF4-FFF2-40B4-BE49-F238E27FC236}">
                  <a16:creationId xmlns:a16="http://schemas.microsoft.com/office/drawing/2014/main" id="{3D8B4CE7-2059-40C7-832B-EE21D11291DB}"/>
                </a:ext>
              </a:extLst>
            </p:cNvPr>
            <p:cNvGrpSpPr/>
            <p:nvPr/>
          </p:nvGrpSpPr>
          <p:grpSpPr>
            <a:xfrm>
              <a:off x="6491156" y="2497103"/>
              <a:ext cx="318866" cy="220043"/>
              <a:chOff x="5589506" y="1869351"/>
              <a:chExt cx="318866" cy="220043"/>
            </a:xfrm>
          </p:grpSpPr>
          <p:sp>
            <p:nvSpPr>
              <p:cNvPr id="172" name="원통형 171">
                <a:extLst>
                  <a:ext uri="{FF2B5EF4-FFF2-40B4-BE49-F238E27FC236}">
                    <a16:creationId xmlns:a16="http://schemas.microsoft.com/office/drawing/2014/main" id="{08803A24-B3C2-4DB7-B9CC-8AE36D4E2FA6}"/>
                  </a:ext>
                </a:extLst>
              </p:cNvPr>
              <p:cNvSpPr/>
              <p:nvPr/>
            </p:nvSpPr>
            <p:spPr>
              <a:xfrm>
                <a:off x="5727793" y="1869351"/>
                <a:ext cx="180579" cy="220043"/>
              </a:xfrm>
              <a:prstGeom prst="can">
                <a:avLst/>
              </a:prstGeom>
              <a:solidFill>
                <a:srgbClr val="FFFF00"/>
              </a:solidFill>
              <a:ln w="952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73" name="원통형 172">
                <a:extLst>
                  <a:ext uri="{FF2B5EF4-FFF2-40B4-BE49-F238E27FC236}">
                    <a16:creationId xmlns:a16="http://schemas.microsoft.com/office/drawing/2014/main" id="{C5131A39-5C12-423A-BBE5-2621BC9B767A}"/>
                  </a:ext>
                </a:extLst>
              </p:cNvPr>
              <p:cNvSpPr/>
              <p:nvPr/>
            </p:nvSpPr>
            <p:spPr>
              <a:xfrm>
                <a:off x="5589506" y="1933654"/>
                <a:ext cx="109621" cy="45719"/>
              </a:xfrm>
              <a:prstGeom prst="ca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63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74" name="원통형 173">
                <a:extLst>
                  <a:ext uri="{FF2B5EF4-FFF2-40B4-BE49-F238E27FC236}">
                    <a16:creationId xmlns:a16="http://schemas.microsoft.com/office/drawing/2014/main" id="{B2913947-066E-4160-AFAE-FFA1694A7F76}"/>
                  </a:ext>
                </a:extLst>
              </p:cNvPr>
              <p:cNvSpPr/>
              <p:nvPr/>
            </p:nvSpPr>
            <p:spPr>
              <a:xfrm>
                <a:off x="5589506" y="2014361"/>
                <a:ext cx="109621" cy="45719"/>
              </a:xfrm>
              <a:prstGeom prst="ca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63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5" name="원통형 174">
                <a:extLst>
                  <a:ext uri="{FF2B5EF4-FFF2-40B4-BE49-F238E27FC236}">
                    <a16:creationId xmlns:a16="http://schemas.microsoft.com/office/drawing/2014/main" id="{76AC2A38-AEE3-421F-B9ED-CD280F1077AA}"/>
                  </a:ext>
                </a:extLst>
              </p:cNvPr>
              <p:cNvSpPr/>
              <p:nvPr/>
            </p:nvSpPr>
            <p:spPr>
              <a:xfrm>
                <a:off x="5730938" y="1933654"/>
                <a:ext cx="109621" cy="45719"/>
              </a:xfrm>
              <a:prstGeom prst="ca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63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76" name="원통형 175">
                <a:extLst>
                  <a:ext uri="{FF2B5EF4-FFF2-40B4-BE49-F238E27FC236}">
                    <a16:creationId xmlns:a16="http://schemas.microsoft.com/office/drawing/2014/main" id="{B53C2207-1A68-464B-AA64-D1238E06DCA8}"/>
                  </a:ext>
                </a:extLst>
              </p:cNvPr>
              <p:cNvSpPr/>
              <p:nvPr/>
            </p:nvSpPr>
            <p:spPr>
              <a:xfrm>
                <a:off x="5730938" y="2014361"/>
                <a:ext cx="109621" cy="45719"/>
              </a:xfrm>
              <a:prstGeom prst="ca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63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79" name="원통형 178">
              <a:extLst>
                <a:ext uri="{FF2B5EF4-FFF2-40B4-BE49-F238E27FC236}">
                  <a16:creationId xmlns:a16="http://schemas.microsoft.com/office/drawing/2014/main" id="{66EFF22F-982C-4A31-BCE3-B0F7F39F4E5D}"/>
                </a:ext>
              </a:extLst>
            </p:cNvPr>
            <p:cNvSpPr/>
            <p:nvPr/>
          </p:nvSpPr>
          <p:spPr>
            <a:xfrm>
              <a:off x="6590197" y="2825203"/>
              <a:ext cx="194402" cy="150437"/>
            </a:xfrm>
            <a:prstGeom prst="can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7E1E4EAD-9CA7-4A85-BBDF-331B8FD0DAA3}"/>
                </a:ext>
              </a:extLst>
            </p:cNvPr>
            <p:cNvSpPr txBox="1"/>
            <p:nvPr/>
          </p:nvSpPr>
          <p:spPr>
            <a:xfrm>
              <a:off x="6810022" y="2787080"/>
              <a:ext cx="82702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" dirty="0"/>
                <a:t>DSO</a:t>
              </a:r>
            </a:p>
          </p:txBody>
        </p:sp>
        <p:sp>
          <p:nvSpPr>
            <p:cNvPr id="181" name="원통형 180">
              <a:extLst>
                <a:ext uri="{FF2B5EF4-FFF2-40B4-BE49-F238E27FC236}">
                  <a16:creationId xmlns:a16="http://schemas.microsoft.com/office/drawing/2014/main" id="{57946987-9A49-4F72-8F0E-70CBDA5B447D}"/>
                </a:ext>
              </a:extLst>
            </p:cNvPr>
            <p:cNvSpPr/>
            <p:nvPr/>
          </p:nvSpPr>
          <p:spPr>
            <a:xfrm>
              <a:off x="6590197" y="3007149"/>
              <a:ext cx="194402" cy="150437"/>
            </a:xfrm>
            <a:prstGeom prst="can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1B016DC1-4D61-4548-A42B-FF40FD92DCC4}"/>
                </a:ext>
              </a:extLst>
            </p:cNvPr>
            <p:cNvSpPr txBox="1"/>
            <p:nvPr/>
          </p:nvSpPr>
          <p:spPr>
            <a:xfrm>
              <a:off x="6810022" y="2969026"/>
              <a:ext cx="82702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" dirty="0"/>
                <a:t>DSO</a:t>
              </a:r>
            </a:p>
          </p:txBody>
        </p:sp>
        <p:sp>
          <p:nvSpPr>
            <p:cNvPr id="183" name="원통형 182">
              <a:extLst>
                <a:ext uri="{FF2B5EF4-FFF2-40B4-BE49-F238E27FC236}">
                  <a16:creationId xmlns:a16="http://schemas.microsoft.com/office/drawing/2014/main" id="{1B25992B-037D-4711-902A-5B949B304C27}"/>
                </a:ext>
              </a:extLst>
            </p:cNvPr>
            <p:cNvSpPr/>
            <p:nvPr/>
          </p:nvSpPr>
          <p:spPr>
            <a:xfrm>
              <a:off x="6590197" y="3183014"/>
              <a:ext cx="194402" cy="150437"/>
            </a:xfrm>
            <a:prstGeom prst="can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4349F68B-E3BA-4DD4-A2F9-B38226776485}"/>
                </a:ext>
              </a:extLst>
            </p:cNvPr>
            <p:cNvSpPr txBox="1"/>
            <p:nvPr/>
          </p:nvSpPr>
          <p:spPr>
            <a:xfrm>
              <a:off x="6810022" y="3144891"/>
              <a:ext cx="82702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" dirty="0"/>
                <a:t>DSO</a:t>
              </a:r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892F2B6B-8118-4342-8FA4-A1AAAD8E0380}"/>
                </a:ext>
              </a:extLst>
            </p:cNvPr>
            <p:cNvSpPr txBox="1"/>
            <p:nvPr/>
          </p:nvSpPr>
          <p:spPr>
            <a:xfrm>
              <a:off x="6561987" y="3277995"/>
              <a:ext cx="2353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/>
                <a:t>…</a:t>
              </a:r>
              <a:endParaRPr lang="ko-KR" altLang="en-US" sz="900" dirty="0"/>
            </a:p>
          </p:txBody>
        </p:sp>
        <p:sp>
          <p:nvSpPr>
            <p:cNvPr id="188" name="원통형 187">
              <a:extLst>
                <a:ext uri="{FF2B5EF4-FFF2-40B4-BE49-F238E27FC236}">
                  <a16:creationId xmlns:a16="http://schemas.microsoft.com/office/drawing/2014/main" id="{CEEB2F55-8388-4427-A933-6B97D3937887}"/>
                </a:ext>
              </a:extLst>
            </p:cNvPr>
            <p:cNvSpPr/>
            <p:nvPr/>
          </p:nvSpPr>
          <p:spPr>
            <a:xfrm>
              <a:off x="6590958" y="3547937"/>
              <a:ext cx="194402" cy="150437"/>
            </a:xfrm>
            <a:prstGeom prst="can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67035655-78F0-40A8-B633-696DBA01674D}"/>
                </a:ext>
              </a:extLst>
            </p:cNvPr>
            <p:cNvSpPr txBox="1"/>
            <p:nvPr/>
          </p:nvSpPr>
          <p:spPr>
            <a:xfrm>
              <a:off x="6810783" y="3509814"/>
              <a:ext cx="82702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" dirty="0"/>
                <a:t>DSO</a:t>
              </a:r>
            </a:p>
          </p:txBody>
        </p:sp>
      </p:grpSp>
      <p:cxnSp>
        <p:nvCxnSpPr>
          <p:cNvPr id="196" name="연결선: 구부러짐 195">
            <a:extLst>
              <a:ext uri="{FF2B5EF4-FFF2-40B4-BE49-F238E27FC236}">
                <a16:creationId xmlns:a16="http://schemas.microsoft.com/office/drawing/2014/main" id="{4D944B39-20B6-46DA-BFCD-41CF5EBE1A18}"/>
              </a:ext>
            </a:extLst>
          </p:cNvPr>
          <p:cNvCxnSpPr>
            <a:cxnSpLocks/>
          </p:cNvCxnSpPr>
          <p:nvPr/>
        </p:nvCxnSpPr>
        <p:spPr>
          <a:xfrm rot="5400000">
            <a:off x="7254817" y="1962977"/>
            <a:ext cx="325344" cy="1"/>
          </a:xfrm>
          <a:prstGeom prst="curvedConnector3">
            <a:avLst/>
          </a:prstGeom>
          <a:ln w="28575"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그룹 4">
            <a:extLst>
              <a:ext uri="{FF2B5EF4-FFF2-40B4-BE49-F238E27FC236}">
                <a16:creationId xmlns:a16="http://schemas.microsoft.com/office/drawing/2014/main" id="{2E24843D-0E48-4F98-BDA7-9DB37E9C9D19}"/>
              </a:ext>
            </a:extLst>
          </p:cNvPr>
          <p:cNvGrpSpPr/>
          <p:nvPr/>
        </p:nvGrpSpPr>
        <p:grpSpPr>
          <a:xfrm>
            <a:off x="7065906" y="948667"/>
            <a:ext cx="729316" cy="807888"/>
            <a:chOff x="7055616" y="4732346"/>
            <a:chExt cx="729316" cy="807888"/>
          </a:xfrm>
        </p:grpSpPr>
        <p:sp>
          <p:nvSpPr>
            <p:cNvPr id="194" name="순서도: 천공 테이프 193">
              <a:extLst>
                <a:ext uri="{FF2B5EF4-FFF2-40B4-BE49-F238E27FC236}">
                  <a16:creationId xmlns:a16="http://schemas.microsoft.com/office/drawing/2014/main" id="{A660910B-FA5C-4C92-876B-32A4554D5BDF}"/>
                </a:ext>
              </a:extLst>
            </p:cNvPr>
            <p:cNvSpPr/>
            <p:nvPr/>
          </p:nvSpPr>
          <p:spPr>
            <a:xfrm rot="16200000" flipV="1">
              <a:off x="7305997" y="5061299"/>
              <a:ext cx="471659" cy="486211"/>
            </a:xfrm>
            <a:prstGeom prst="flowChartPunchedTape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93" name="순서도: 천공 테이프 192">
              <a:extLst>
                <a:ext uri="{FF2B5EF4-FFF2-40B4-BE49-F238E27FC236}">
                  <a16:creationId xmlns:a16="http://schemas.microsoft.com/office/drawing/2014/main" id="{04543A55-9DCC-4D54-BD51-21E19F9DDC22}"/>
                </a:ext>
              </a:extLst>
            </p:cNvPr>
            <p:cNvSpPr/>
            <p:nvPr/>
          </p:nvSpPr>
          <p:spPr>
            <a:xfrm rot="16200000" flipV="1">
              <a:off x="7193577" y="5061299"/>
              <a:ext cx="471659" cy="486211"/>
            </a:xfrm>
            <a:prstGeom prst="flowChartPunchedTape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92" name="순서도: 천공 테이프 191">
              <a:extLst>
                <a:ext uri="{FF2B5EF4-FFF2-40B4-BE49-F238E27FC236}">
                  <a16:creationId xmlns:a16="http://schemas.microsoft.com/office/drawing/2014/main" id="{8CF8FA80-5B00-45EB-B776-4326059C9600}"/>
                </a:ext>
              </a:extLst>
            </p:cNvPr>
            <p:cNvSpPr/>
            <p:nvPr/>
          </p:nvSpPr>
          <p:spPr>
            <a:xfrm rot="16200000" flipV="1">
              <a:off x="7062892" y="5061299"/>
              <a:ext cx="471659" cy="486211"/>
            </a:xfrm>
            <a:prstGeom prst="flowChartPunchedTape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2" name="Rectangle 2">
              <a:extLst>
                <a:ext uri="{FF2B5EF4-FFF2-40B4-BE49-F238E27FC236}">
                  <a16:creationId xmlns:a16="http://schemas.microsoft.com/office/drawing/2014/main" id="{C3878B6B-4C3C-47C3-8D15-824F30685838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7091544" y="4732346"/>
              <a:ext cx="675723" cy="33183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1" hangingPunct="1">
                <a:spcBef>
                  <a:spcPct val="0"/>
                </a:spcBef>
                <a:buNone/>
                <a:defRPr lang="ko-KR" altLang="en-US" sz="2000" kern="1200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아리따-돋움(TTF)-Bold" pitchFamily="18" charset="-127"/>
                  <a:ea typeface="아리따-돋움(TTF)-Bold" pitchFamily="18" charset="-127"/>
                  <a:cs typeface="+mn-cs"/>
                  <a:sym typeface="아리따-돋움(OTF)-Medium"/>
                </a:defRPr>
              </a:lvl1pPr>
            </a:lstStyle>
            <a:p>
              <a:r>
                <a:rPr lang="en-US" altLang="ko-KR" sz="1400" dirty="0">
                  <a:latin typeface="아리따-돋움(TTF)-SemiBold" panose="02020603020101020101" pitchFamily="18" charset="-127"/>
                  <a:ea typeface="아리따-돋움(TTF)-SemiBold" panose="02020603020101020101" pitchFamily="18" charset="-127"/>
                </a:rPr>
                <a:t>Report</a:t>
              </a:r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7C12681C-C6DF-43DB-87F4-3DEEA4D3D502}"/>
              </a:ext>
            </a:extLst>
          </p:cNvPr>
          <p:cNvGrpSpPr/>
          <p:nvPr/>
        </p:nvGrpSpPr>
        <p:grpSpPr>
          <a:xfrm>
            <a:off x="257638" y="2581385"/>
            <a:ext cx="2862861" cy="1215544"/>
            <a:chOff x="257638" y="2581385"/>
            <a:chExt cx="2862861" cy="1215544"/>
          </a:xfrm>
        </p:grpSpPr>
        <p:sp>
          <p:nvSpPr>
            <p:cNvPr id="114" name="사각형: 둥근 모서리 113">
              <a:extLst>
                <a:ext uri="{FF2B5EF4-FFF2-40B4-BE49-F238E27FC236}">
                  <a16:creationId xmlns:a16="http://schemas.microsoft.com/office/drawing/2014/main" id="{2F91DED7-A7C8-4CAB-9C1D-881BFEAFAFB0}"/>
                </a:ext>
              </a:extLst>
            </p:cNvPr>
            <p:cNvSpPr/>
            <p:nvPr/>
          </p:nvSpPr>
          <p:spPr>
            <a:xfrm>
              <a:off x="257638" y="2844193"/>
              <a:ext cx="2075250" cy="952736"/>
            </a:xfrm>
            <a:prstGeom prst="round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5" name="Rectangle 2">
              <a:extLst>
                <a:ext uri="{FF2B5EF4-FFF2-40B4-BE49-F238E27FC236}">
                  <a16:creationId xmlns:a16="http://schemas.microsoft.com/office/drawing/2014/main" id="{5469146A-1718-43A4-833D-668D357847B7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1547664" y="2581385"/>
              <a:ext cx="1572835" cy="33183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1" hangingPunct="1">
                <a:spcBef>
                  <a:spcPct val="0"/>
                </a:spcBef>
                <a:buNone/>
                <a:defRPr lang="ko-KR" altLang="en-US" sz="2000" kern="1200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아리따-돋움(TTF)-Bold" pitchFamily="18" charset="-127"/>
                  <a:ea typeface="아리따-돋움(TTF)-Bold" pitchFamily="18" charset="-127"/>
                  <a:cs typeface="+mn-cs"/>
                  <a:sym typeface="아리따-돋움(OTF)-Medium"/>
                </a:defRPr>
              </a:lvl1pPr>
            </a:lstStyle>
            <a:p>
              <a:r>
                <a:rPr lang="en-US" altLang="ko-KR" sz="1400" dirty="0">
                  <a:solidFill>
                    <a:srgbClr val="FF0000"/>
                  </a:solidFill>
                  <a:latin typeface="아리따-돋움(TTF)-SemiBold" panose="02020603020101020101" pitchFamily="18" charset="-127"/>
                  <a:ea typeface="아리따-돋움(TTF)-SemiBold" panose="02020603020101020101" pitchFamily="18" charset="-127"/>
                </a:rPr>
                <a:t>Master Characteristic</a:t>
              </a:r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B35A14C3-1E05-45CD-896F-4C306CDE4B5E}"/>
              </a:ext>
            </a:extLst>
          </p:cNvPr>
          <p:cNvGrpSpPr/>
          <p:nvPr/>
        </p:nvGrpSpPr>
        <p:grpSpPr>
          <a:xfrm>
            <a:off x="391624" y="3903998"/>
            <a:ext cx="224757" cy="240395"/>
            <a:chOff x="3605867" y="5154332"/>
            <a:chExt cx="156604" cy="167500"/>
          </a:xfrm>
        </p:grpSpPr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7F6F27B9-A6B3-48DF-8421-37E219A723D0}"/>
                </a:ext>
              </a:extLst>
            </p:cNvPr>
            <p:cNvSpPr/>
            <p:nvPr/>
          </p:nvSpPr>
          <p:spPr>
            <a:xfrm>
              <a:off x="3645856" y="5154332"/>
              <a:ext cx="116615" cy="10019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/>
            </a:p>
          </p:txBody>
        </p:sp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4E3A49A3-AD9A-4FF9-AD38-D5F000D73FD5}"/>
                </a:ext>
              </a:extLst>
            </p:cNvPr>
            <p:cNvSpPr/>
            <p:nvPr/>
          </p:nvSpPr>
          <p:spPr>
            <a:xfrm>
              <a:off x="3707934" y="5201739"/>
              <a:ext cx="45719" cy="457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24" name="이등변 삼각형 23">
              <a:extLst>
                <a:ext uri="{FF2B5EF4-FFF2-40B4-BE49-F238E27FC236}">
                  <a16:creationId xmlns:a16="http://schemas.microsoft.com/office/drawing/2014/main" id="{658394BC-E3C0-4B28-8F13-C8F502638530}"/>
                </a:ext>
              </a:extLst>
            </p:cNvPr>
            <p:cNvSpPr/>
            <p:nvPr/>
          </p:nvSpPr>
          <p:spPr>
            <a:xfrm>
              <a:off x="3605867" y="5224105"/>
              <a:ext cx="116613" cy="97727"/>
            </a:xfrm>
            <a:prstGeom prst="triangle">
              <a:avLst/>
            </a:prstGeom>
            <a:solidFill>
              <a:srgbClr val="92D050"/>
            </a:solidFill>
            <a:ln w="95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26" name="Rectangle 2">
            <a:extLst>
              <a:ext uri="{FF2B5EF4-FFF2-40B4-BE49-F238E27FC236}">
                <a16:creationId xmlns:a16="http://schemas.microsoft.com/office/drawing/2014/main" id="{92A5D0AD-F829-465D-BED3-75F25C84671E}"/>
              </a:ext>
            </a:extLst>
          </p:cNvPr>
          <p:cNvSpPr txBox="1">
            <a:spLocks noChangeArrowheads="1"/>
          </p:cNvSpPr>
          <p:nvPr/>
        </p:nvSpPr>
        <p:spPr>
          <a:xfrm>
            <a:off x="690996" y="3861048"/>
            <a:ext cx="2004883" cy="3318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2000" kern="12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(TTF)-Bold" pitchFamily="18" charset="-127"/>
                <a:ea typeface="아리따-돋움(TTF)-Bold" pitchFamily="18" charset="-127"/>
                <a:cs typeface="+mn-cs"/>
                <a:sym typeface="아리따-돋움(OTF)-Medium"/>
              </a:defRPr>
            </a:lvl1pPr>
          </a:lstStyle>
          <a:p>
            <a:r>
              <a:rPr lang="en-US" altLang="ko-KR" sz="1400" dirty="0">
                <a:latin typeface="아리따-돋움(TTF)-SemiBold" panose="02020603020101020101" pitchFamily="18" charset="-127"/>
                <a:ea typeface="아리따-돋움(TTF)-SemiBold" panose="02020603020101020101" pitchFamily="18" charset="-127"/>
              </a:rPr>
              <a:t>Key Figures </a:t>
            </a:r>
          </a:p>
        </p:txBody>
      </p:sp>
      <p:sp>
        <p:nvSpPr>
          <p:cNvPr id="118" name="Rectangle 2">
            <a:extLst>
              <a:ext uri="{FF2B5EF4-FFF2-40B4-BE49-F238E27FC236}">
                <a16:creationId xmlns:a16="http://schemas.microsoft.com/office/drawing/2014/main" id="{9A66BF90-0F18-411A-818B-5BB1C3A81029}"/>
              </a:ext>
            </a:extLst>
          </p:cNvPr>
          <p:cNvSpPr txBox="1">
            <a:spLocks noChangeArrowheads="1"/>
          </p:cNvSpPr>
          <p:nvPr/>
        </p:nvSpPr>
        <p:spPr>
          <a:xfrm>
            <a:off x="899592" y="4151896"/>
            <a:ext cx="850126" cy="3318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2000" kern="12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(TTF)-Bold" pitchFamily="18" charset="-127"/>
                <a:ea typeface="아리따-돋움(TTF)-Bold" pitchFamily="18" charset="-127"/>
                <a:cs typeface="+mn-cs"/>
                <a:sym typeface="아리따-돋움(OTF)-Medium"/>
              </a:defRPr>
            </a:lvl1pPr>
          </a:lstStyle>
          <a:p>
            <a:r>
              <a:rPr lang="en-US" altLang="ko-KR" sz="1050" dirty="0">
                <a:latin typeface="아리따-돋움(TTF)-SemiBold" panose="02020603020101020101" pitchFamily="18" charset="-127"/>
                <a:ea typeface="아리따-돋움(TTF)-SemiBold" panose="02020603020101020101" pitchFamily="18" charset="-127"/>
              </a:rPr>
              <a:t>Amount /  Unit</a:t>
            </a:r>
          </a:p>
        </p:txBody>
      </p:sp>
      <p:sp>
        <p:nvSpPr>
          <p:cNvPr id="120" name="Rectangle 2">
            <a:extLst>
              <a:ext uri="{FF2B5EF4-FFF2-40B4-BE49-F238E27FC236}">
                <a16:creationId xmlns:a16="http://schemas.microsoft.com/office/drawing/2014/main" id="{32AF0714-3482-456F-A401-1ED37361DB39}"/>
              </a:ext>
            </a:extLst>
          </p:cNvPr>
          <p:cNvSpPr txBox="1">
            <a:spLocks noChangeArrowheads="1"/>
          </p:cNvSpPr>
          <p:nvPr/>
        </p:nvSpPr>
        <p:spPr>
          <a:xfrm>
            <a:off x="915411" y="3165381"/>
            <a:ext cx="1173167" cy="3318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2000" kern="12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(TTF)-Bold" pitchFamily="18" charset="-127"/>
                <a:ea typeface="아리따-돋움(TTF)-Bold" pitchFamily="18" charset="-127"/>
                <a:cs typeface="+mn-cs"/>
                <a:sym typeface="아리따-돋움(OTF)-Medium"/>
              </a:defRPr>
            </a:lvl1pPr>
          </a:lstStyle>
          <a:p>
            <a:r>
              <a:rPr lang="en-US" altLang="ko-KR" sz="1050" dirty="0">
                <a:latin typeface="아리따-돋움(TTF)-SemiBold" panose="02020603020101020101" pitchFamily="18" charset="-127"/>
                <a:ea typeface="아리따-돋움(TTF)-SemiBold" panose="02020603020101020101" pitchFamily="18" charset="-127"/>
              </a:rPr>
              <a:t>Key  /  Text</a:t>
            </a:r>
          </a:p>
        </p:txBody>
      </p: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8AECC7DD-C1B8-47AA-B98D-702D0C67FB32}"/>
              </a:ext>
            </a:extLst>
          </p:cNvPr>
          <p:cNvGrpSpPr/>
          <p:nvPr/>
        </p:nvGrpSpPr>
        <p:grpSpPr>
          <a:xfrm>
            <a:off x="482188" y="3355185"/>
            <a:ext cx="2012973" cy="381405"/>
            <a:chOff x="482188" y="3355185"/>
            <a:chExt cx="2012973" cy="381405"/>
          </a:xfrm>
        </p:grpSpPr>
        <p:grpSp>
          <p:nvGrpSpPr>
            <p:cNvPr id="3" name="그룹 2">
              <a:extLst>
                <a:ext uri="{FF2B5EF4-FFF2-40B4-BE49-F238E27FC236}">
                  <a16:creationId xmlns:a16="http://schemas.microsoft.com/office/drawing/2014/main" id="{82F06139-28A5-4100-92C7-EAA7B0FDE926}"/>
                </a:ext>
              </a:extLst>
            </p:cNvPr>
            <p:cNvGrpSpPr/>
            <p:nvPr/>
          </p:nvGrpSpPr>
          <p:grpSpPr>
            <a:xfrm>
              <a:off x="482188" y="3355185"/>
              <a:ext cx="2012973" cy="381405"/>
              <a:chOff x="692773" y="2000184"/>
              <a:chExt cx="2012973" cy="381405"/>
            </a:xfrm>
          </p:grpSpPr>
          <p:grpSp>
            <p:nvGrpSpPr>
              <p:cNvPr id="27" name="그룹 26">
                <a:extLst>
                  <a:ext uri="{FF2B5EF4-FFF2-40B4-BE49-F238E27FC236}">
                    <a16:creationId xmlns:a16="http://schemas.microsoft.com/office/drawing/2014/main" id="{3C42F3D7-390C-4003-9465-933930E7D6F4}"/>
                  </a:ext>
                </a:extLst>
              </p:cNvPr>
              <p:cNvGrpSpPr/>
              <p:nvPr/>
            </p:nvGrpSpPr>
            <p:grpSpPr>
              <a:xfrm>
                <a:off x="869134" y="2073999"/>
                <a:ext cx="168837" cy="163576"/>
                <a:chOff x="3271775" y="2062533"/>
                <a:chExt cx="238479" cy="231047"/>
              </a:xfrm>
            </p:grpSpPr>
            <p:grpSp>
              <p:nvGrpSpPr>
                <p:cNvPr id="28" name="그룹 27">
                  <a:extLst>
                    <a:ext uri="{FF2B5EF4-FFF2-40B4-BE49-F238E27FC236}">
                      <a16:creationId xmlns:a16="http://schemas.microsoft.com/office/drawing/2014/main" id="{7981D889-0BC0-4657-924A-1BBF90904C4E}"/>
                    </a:ext>
                  </a:extLst>
                </p:cNvPr>
                <p:cNvGrpSpPr/>
                <p:nvPr/>
              </p:nvGrpSpPr>
              <p:grpSpPr>
                <a:xfrm>
                  <a:off x="3332661" y="2062533"/>
                  <a:ext cx="177593" cy="117735"/>
                  <a:chOff x="3600491" y="2574348"/>
                  <a:chExt cx="177593" cy="117735"/>
                </a:xfrm>
              </p:grpSpPr>
              <p:sp>
                <p:nvSpPr>
                  <p:cNvPr id="30" name="직사각형 29">
                    <a:extLst>
                      <a:ext uri="{FF2B5EF4-FFF2-40B4-BE49-F238E27FC236}">
                        <a16:creationId xmlns:a16="http://schemas.microsoft.com/office/drawing/2014/main" id="{A8B72451-CE3A-42F9-852C-17D9E99D0FB1}"/>
                      </a:ext>
                    </a:extLst>
                  </p:cNvPr>
                  <p:cNvSpPr/>
                  <p:nvPr/>
                </p:nvSpPr>
                <p:spPr>
                  <a:xfrm>
                    <a:off x="3600491" y="2574348"/>
                    <a:ext cx="177580" cy="45719"/>
                  </a:xfrm>
                  <a:prstGeom prst="rect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 w="9525"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1600"/>
                  </a:p>
                </p:txBody>
              </p:sp>
              <p:sp>
                <p:nvSpPr>
                  <p:cNvPr id="31" name="직사각형 30">
                    <a:extLst>
                      <a:ext uri="{FF2B5EF4-FFF2-40B4-BE49-F238E27FC236}">
                        <a16:creationId xmlns:a16="http://schemas.microsoft.com/office/drawing/2014/main" id="{A5747222-FF8D-4D70-B930-6FFE48248EDE}"/>
                      </a:ext>
                    </a:extLst>
                  </p:cNvPr>
                  <p:cNvSpPr/>
                  <p:nvPr/>
                </p:nvSpPr>
                <p:spPr>
                  <a:xfrm>
                    <a:off x="3600503" y="2620075"/>
                    <a:ext cx="177581" cy="72008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1600" dirty="0"/>
                  </a:p>
                </p:txBody>
              </p:sp>
            </p:grpSp>
            <p:sp>
              <p:nvSpPr>
                <p:cNvPr id="29" name="이등변 삼각형 28">
                  <a:extLst>
                    <a:ext uri="{FF2B5EF4-FFF2-40B4-BE49-F238E27FC236}">
                      <a16:creationId xmlns:a16="http://schemas.microsoft.com/office/drawing/2014/main" id="{2E04EF3E-FF14-4CC0-9BD9-8AEA66494857}"/>
                    </a:ext>
                  </a:extLst>
                </p:cNvPr>
                <p:cNvSpPr/>
                <p:nvPr/>
              </p:nvSpPr>
              <p:spPr>
                <a:xfrm>
                  <a:off x="3271775" y="2129042"/>
                  <a:ext cx="177578" cy="164538"/>
                </a:xfrm>
                <a:prstGeom prst="triangle">
                  <a:avLst/>
                </a:prstGeom>
                <a:solidFill>
                  <a:srgbClr val="92D050"/>
                </a:solidFill>
                <a:ln w="952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600"/>
                </a:p>
              </p:txBody>
            </p:sp>
          </p:grpSp>
          <p:sp>
            <p:nvSpPr>
              <p:cNvPr id="32" name="Rectangle 2">
                <a:extLst>
                  <a:ext uri="{FF2B5EF4-FFF2-40B4-BE49-F238E27FC236}">
                    <a16:creationId xmlns:a16="http://schemas.microsoft.com/office/drawing/2014/main" id="{602C785D-74C2-4D0B-A390-278FFEC6A8B0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132911" y="2167619"/>
                <a:ext cx="1572835" cy="21397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1" hangingPunct="1">
                  <a:spcBef>
                    <a:spcPct val="0"/>
                  </a:spcBef>
                  <a:buNone/>
                  <a:defRPr lang="ko-KR" altLang="en-US" sz="2000" kern="1200" spc="-15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아리따-돋움(TTF)-Bold" pitchFamily="18" charset="-127"/>
                    <a:ea typeface="아리따-돋움(TTF)-Bold" pitchFamily="18" charset="-127"/>
                    <a:cs typeface="+mn-cs"/>
                    <a:sym typeface="아리따-돋움(OTF)-Medium"/>
                  </a:defRPr>
                </a:lvl1pPr>
              </a:lstStyle>
              <a:p>
                <a:r>
                  <a:rPr lang="en-US" altLang="ko-KR" sz="1400" dirty="0">
                    <a:latin typeface="아리따-돋움(TTF)-SemiBold" panose="02020603020101020101" pitchFamily="18" charset="-127"/>
                    <a:ea typeface="아리따-돋움(TTF)-SemiBold" panose="02020603020101020101" pitchFamily="18" charset="-127"/>
                  </a:rPr>
                  <a:t>Attribute </a:t>
                </a:r>
              </a:p>
            </p:txBody>
          </p:sp>
          <p:cxnSp>
            <p:nvCxnSpPr>
              <p:cNvPr id="33" name="연결선: 꺾임 32">
                <a:extLst>
                  <a:ext uri="{FF2B5EF4-FFF2-40B4-BE49-F238E27FC236}">
                    <a16:creationId xmlns:a16="http://schemas.microsoft.com/office/drawing/2014/main" id="{3D13638A-E043-4F25-9836-AE4B7A371744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629565" y="2063392"/>
                <a:ext cx="285320" cy="158903"/>
              </a:xfrm>
              <a:prstGeom prst="bentConnector3">
                <a:avLst>
                  <a:gd name="adj1" fmla="val 103414"/>
                </a:avLst>
              </a:prstGeom>
              <a:ln w="12700">
                <a:solidFill>
                  <a:schemeClr val="bg1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1" name="그룹 120">
              <a:extLst>
                <a:ext uri="{FF2B5EF4-FFF2-40B4-BE49-F238E27FC236}">
                  <a16:creationId xmlns:a16="http://schemas.microsoft.com/office/drawing/2014/main" id="{99AC46F7-6C34-4FD6-9AC6-8B244D851900}"/>
                </a:ext>
              </a:extLst>
            </p:cNvPr>
            <p:cNvGrpSpPr/>
            <p:nvPr/>
          </p:nvGrpSpPr>
          <p:grpSpPr>
            <a:xfrm>
              <a:off x="824116" y="3573012"/>
              <a:ext cx="147484" cy="157746"/>
              <a:chOff x="3605867" y="5154332"/>
              <a:chExt cx="156604" cy="167500"/>
            </a:xfrm>
          </p:grpSpPr>
          <p:sp>
            <p:nvSpPr>
              <p:cNvPr id="122" name="직사각형 121">
                <a:extLst>
                  <a:ext uri="{FF2B5EF4-FFF2-40B4-BE49-F238E27FC236}">
                    <a16:creationId xmlns:a16="http://schemas.microsoft.com/office/drawing/2014/main" id="{B5DF5C2E-139C-412F-9837-675E1E4D97B4}"/>
                  </a:ext>
                </a:extLst>
              </p:cNvPr>
              <p:cNvSpPr/>
              <p:nvPr/>
            </p:nvSpPr>
            <p:spPr>
              <a:xfrm>
                <a:off x="3645856" y="5154332"/>
                <a:ext cx="116615" cy="10019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/>
              </a:p>
            </p:txBody>
          </p:sp>
          <p:sp>
            <p:nvSpPr>
              <p:cNvPr id="123" name="직사각형 122">
                <a:extLst>
                  <a:ext uri="{FF2B5EF4-FFF2-40B4-BE49-F238E27FC236}">
                    <a16:creationId xmlns:a16="http://schemas.microsoft.com/office/drawing/2014/main" id="{5FBFF778-4141-449E-9688-21EE9AF193B4}"/>
                  </a:ext>
                </a:extLst>
              </p:cNvPr>
              <p:cNvSpPr/>
              <p:nvPr/>
            </p:nvSpPr>
            <p:spPr>
              <a:xfrm>
                <a:off x="3707934" y="5201739"/>
                <a:ext cx="45719" cy="4571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124" name="이등변 삼각형 123">
                <a:extLst>
                  <a:ext uri="{FF2B5EF4-FFF2-40B4-BE49-F238E27FC236}">
                    <a16:creationId xmlns:a16="http://schemas.microsoft.com/office/drawing/2014/main" id="{054FC8D1-E057-463E-88ED-59DEE6F8E7EB}"/>
                  </a:ext>
                </a:extLst>
              </p:cNvPr>
              <p:cNvSpPr/>
              <p:nvPr/>
            </p:nvSpPr>
            <p:spPr>
              <a:xfrm>
                <a:off x="3605867" y="5224105"/>
                <a:ext cx="116613" cy="97727"/>
              </a:xfrm>
              <a:prstGeom prst="triangle">
                <a:avLst/>
              </a:prstGeom>
              <a:solidFill>
                <a:srgbClr val="92D050"/>
              </a:solidFill>
              <a:ln w="952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94171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Number Placeholder 78"/>
          <p:cNvSpPr>
            <a:spLocks noGrp="1"/>
          </p:cNvSpPr>
          <p:nvPr>
            <p:ph type="sldNum" sz="quarter" idx="12"/>
          </p:nvPr>
        </p:nvSpPr>
        <p:spPr>
          <a:xfrm>
            <a:off x="4081225" y="6588462"/>
            <a:ext cx="574748" cy="188911"/>
          </a:xfrm>
        </p:spPr>
        <p:txBody>
          <a:bodyPr/>
          <a:lstStyle/>
          <a:p>
            <a:fld id="{33936384-6829-4736-91C5-B78CFB86700B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  <a:sym typeface="아리따-돋움(OTF)-Medium"/>
              </a:rPr>
              <a:pPr/>
              <a:t>6</a:t>
            </a:fld>
            <a:endParaRPr lang="ko-KR" altLang="en-US" dirty="0">
              <a:solidFill>
                <a:prstClr val="black">
                  <a:tint val="75000"/>
                </a:prstClr>
              </a:solidFill>
              <a:latin typeface="아리따-돋움(TTF)-Medium" panose="02020603020101020101" pitchFamily="18" charset="-127"/>
              <a:ea typeface="아리따-돋움(TTF)-Medium" panose="02020603020101020101" pitchFamily="18" charset="-127"/>
              <a:sym typeface="아리따-돋움(OTF)-Medium"/>
            </a:endParaRPr>
          </a:p>
        </p:txBody>
      </p:sp>
      <p:sp>
        <p:nvSpPr>
          <p:cNvPr id="51" name="모서리가 둥근 직사각형 50"/>
          <p:cNvSpPr/>
          <p:nvPr/>
        </p:nvSpPr>
        <p:spPr>
          <a:xfrm>
            <a:off x="785600" y="1058957"/>
            <a:ext cx="2112990" cy="151216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[SD] Sales</a:t>
            </a:r>
          </a:p>
          <a:p>
            <a:pPr>
              <a:lnSpc>
                <a:spcPct val="200000"/>
              </a:lnSpc>
            </a:pPr>
            <a:r>
              <a:rPr lang="en-US" altLang="ko-KR" sz="900" dirty="0">
                <a:solidFill>
                  <a:schemeClr val="tx1"/>
                </a:solidFill>
              </a:rPr>
              <a:t>[ZSD_001] Net Sales</a:t>
            </a:r>
          </a:p>
          <a:p>
            <a:pPr>
              <a:lnSpc>
                <a:spcPct val="150000"/>
              </a:lnSpc>
            </a:pPr>
            <a:r>
              <a:rPr lang="en-US" altLang="ko-KR" sz="900" dirty="0">
                <a:solidFill>
                  <a:schemeClr val="tx1"/>
                </a:solidFill>
              </a:rPr>
              <a:t>[ZSD_002] Sales Order &amp; Billing</a:t>
            </a:r>
          </a:p>
          <a:p>
            <a:pPr>
              <a:lnSpc>
                <a:spcPct val="150000"/>
              </a:lnSpc>
            </a:pPr>
            <a:r>
              <a:rPr lang="en-US" altLang="ko-KR" sz="900" dirty="0">
                <a:solidFill>
                  <a:schemeClr val="tx1"/>
                </a:solidFill>
              </a:rPr>
              <a:t>[ZSD_702] POS Sales</a:t>
            </a:r>
          </a:p>
          <a:p>
            <a:pPr algn="ctr">
              <a:lnSpc>
                <a:spcPct val="150000"/>
              </a:lnSpc>
            </a:pPr>
            <a:r>
              <a:rPr lang="en-US" altLang="ko-KR" sz="105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61" name="모서리가 둥근 직사각형 8">
            <a:extLst>
              <a:ext uri="{FF2B5EF4-FFF2-40B4-BE49-F238E27FC236}">
                <a16:creationId xmlns:a16="http://schemas.microsoft.com/office/drawing/2014/main" id="{DFBFAB09-1B5E-4E1A-8B5D-F883D10458C7}"/>
              </a:ext>
            </a:extLst>
          </p:cNvPr>
          <p:cNvSpPr/>
          <p:nvPr/>
        </p:nvSpPr>
        <p:spPr>
          <a:xfrm>
            <a:off x="3179088" y="1051689"/>
            <a:ext cx="2112990" cy="151216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[CO] Controlling</a:t>
            </a:r>
          </a:p>
          <a:p>
            <a:pPr>
              <a:lnSpc>
                <a:spcPct val="200000"/>
              </a:lnSpc>
            </a:pPr>
            <a:r>
              <a:rPr lang="en-US" altLang="ko-KR" sz="900" dirty="0">
                <a:solidFill>
                  <a:schemeClr val="tx1"/>
                </a:solidFill>
              </a:rPr>
              <a:t>[ZCO_408] New P&amp;L</a:t>
            </a:r>
          </a:p>
          <a:p>
            <a:r>
              <a:rPr lang="en-US" altLang="ko-KR" sz="900" dirty="0">
                <a:solidFill>
                  <a:schemeClr val="tx1"/>
                </a:solidFill>
              </a:rPr>
              <a:t>[ZCO_402] Old P&amp;L</a:t>
            </a:r>
          </a:p>
          <a:p>
            <a:pPr>
              <a:lnSpc>
                <a:spcPct val="150000"/>
              </a:lnSpc>
            </a:pPr>
            <a:r>
              <a:rPr lang="en-US" altLang="ko-KR" sz="900" dirty="0">
                <a:solidFill>
                  <a:schemeClr val="tx1"/>
                </a:solidFill>
              </a:rPr>
              <a:t>[ZCO_701] Inventory Aging</a:t>
            </a:r>
          </a:p>
          <a:p>
            <a:pPr algn="ctr">
              <a:lnSpc>
                <a:spcPct val="150000"/>
              </a:lnSpc>
            </a:pPr>
            <a:r>
              <a:rPr lang="en-US" altLang="ko-KR" sz="105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64" name="모서리가 둥근 직사각형 8">
            <a:extLst>
              <a:ext uri="{FF2B5EF4-FFF2-40B4-BE49-F238E27FC236}">
                <a16:creationId xmlns:a16="http://schemas.microsoft.com/office/drawing/2014/main" id="{FA917BAF-E2EC-4A12-BDA9-92BA03CCFA95}"/>
              </a:ext>
            </a:extLst>
          </p:cNvPr>
          <p:cNvSpPr/>
          <p:nvPr/>
        </p:nvSpPr>
        <p:spPr>
          <a:xfrm>
            <a:off x="776530" y="2778259"/>
            <a:ext cx="2112990" cy="151216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[SCM] Supply Chain</a:t>
            </a:r>
          </a:p>
          <a:p>
            <a:pPr>
              <a:lnSpc>
                <a:spcPct val="200000"/>
              </a:lnSpc>
            </a:pPr>
            <a:r>
              <a:rPr lang="en-US" altLang="ko-KR" sz="900" dirty="0">
                <a:solidFill>
                  <a:schemeClr val="tx1"/>
                </a:solidFill>
              </a:rPr>
              <a:t>[ZCM_002] Inventory</a:t>
            </a:r>
          </a:p>
          <a:p>
            <a:pPr algn="ctr">
              <a:lnSpc>
                <a:spcPct val="150000"/>
              </a:lnSpc>
            </a:pPr>
            <a:r>
              <a:rPr lang="en-US" altLang="ko-KR" sz="105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65" name="모서리가 둥근 직사각형 8">
            <a:extLst>
              <a:ext uri="{FF2B5EF4-FFF2-40B4-BE49-F238E27FC236}">
                <a16:creationId xmlns:a16="http://schemas.microsoft.com/office/drawing/2014/main" id="{56235726-C362-45BF-A392-85D56E4096E7}"/>
              </a:ext>
            </a:extLst>
          </p:cNvPr>
          <p:cNvSpPr/>
          <p:nvPr/>
        </p:nvSpPr>
        <p:spPr>
          <a:xfrm>
            <a:off x="766580" y="4521207"/>
            <a:ext cx="2112990" cy="151216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[FI] Financial</a:t>
            </a:r>
          </a:p>
          <a:p>
            <a:pPr>
              <a:lnSpc>
                <a:spcPct val="200000"/>
              </a:lnSpc>
            </a:pPr>
            <a:r>
              <a:rPr lang="en-US" altLang="ko-KR" sz="900" dirty="0">
                <a:solidFill>
                  <a:schemeClr val="tx1"/>
                </a:solidFill>
              </a:rPr>
              <a:t>[ZFI_201] Financial Statement</a:t>
            </a:r>
          </a:p>
          <a:p>
            <a:pPr algn="ctr">
              <a:lnSpc>
                <a:spcPct val="150000"/>
              </a:lnSpc>
            </a:pPr>
            <a:r>
              <a:rPr lang="en-US" altLang="ko-KR" sz="105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66" name="모서리가 둥근 직사각형 8">
            <a:extLst>
              <a:ext uri="{FF2B5EF4-FFF2-40B4-BE49-F238E27FC236}">
                <a16:creationId xmlns:a16="http://schemas.microsoft.com/office/drawing/2014/main" id="{9CBC3652-14AB-4EAA-A63A-7000E737DE35}"/>
              </a:ext>
            </a:extLst>
          </p:cNvPr>
          <p:cNvSpPr/>
          <p:nvPr/>
        </p:nvSpPr>
        <p:spPr>
          <a:xfrm>
            <a:off x="3203848" y="2801316"/>
            <a:ext cx="2112990" cy="151216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[MM] Material Management</a:t>
            </a:r>
          </a:p>
          <a:p>
            <a:pPr>
              <a:lnSpc>
                <a:spcPct val="150000"/>
              </a:lnSpc>
            </a:pPr>
            <a:r>
              <a:rPr lang="en-US" altLang="ko-KR" sz="900" dirty="0">
                <a:solidFill>
                  <a:schemeClr val="tx1"/>
                </a:solidFill>
              </a:rPr>
              <a:t>[ZMM_011] Material Movement</a:t>
            </a:r>
          </a:p>
          <a:p>
            <a:pPr algn="ctr">
              <a:lnSpc>
                <a:spcPct val="150000"/>
              </a:lnSpc>
            </a:pPr>
            <a:r>
              <a:rPr lang="en-US" altLang="ko-KR" sz="105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69" name="모서리가 둥근 직사각형 8">
            <a:extLst>
              <a:ext uri="{FF2B5EF4-FFF2-40B4-BE49-F238E27FC236}">
                <a16:creationId xmlns:a16="http://schemas.microsoft.com/office/drawing/2014/main" id="{E9DEFBFC-72B1-427A-BF83-0A709B49D61D}"/>
              </a:ext>
            </a:extLst>
          </p:cNvPr>
          <p:cNvSpPr/>
          <p:nvPr/>
        </p:nvSpPr>
        <p:spPr>
          <a:xfrm>
            <a:off x="3203848" y="4550943"/>
            <a:ext cx="2112990" cy="151216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[MD] Master</a:t>
            </a:r>
          </a:p>
          <a:p>
            <a:pPr>
              <a:lnSpc>
                <a:spcPct val="200000"/>
              </a:lnSpc>
            </a:pPr>
            <a:r>
              <a:rPr lang="en-US" altLang="ko-KR" sz="900" dirty="0">
                <a:solidFill>
                  <a:schemeClr val="tx1"/>
                </a:solidFill>
              </a:rPr>
              <a:t>[ZMD_006] Material Master</a:t>
            </a:r>
          </a:p>
          <a:p>
            <a:pPr algn="ctr">
              <a:lnSpc>
                <a:spcPct val="150000"/>
              </a:lnSpc>
            </a:pPr>
            <a:r>
              <a:rPr lang="en-US" altLang="ko-KR" sz="1050" dirty="0">
                <a:solidFill>
                  <a:schemeClr val="tx1"/>
                </a:solidFill>
              </a:rPr>
              <a:t>…</a:t>
            </a:r>
          </a:p>
        </p:txBody>
      </p:sp>
      <p:grpSp>
        <p:nvGrpSpPr>
          <p:cNvPr id="7" name="그룹 6"/>
          <p:cNvGrpSpPr/>
          <p:nvPr/>
        </p:nvGrpSpPr>
        <p:grpSpPr>
          <a:xfrm>
            <a:off x="5316838" y="1552961"/>
            <a:ext cx="3935087" cy="3691764"/>
            <a:chOff x="5287292" y="955881"/>
            <a:chExt cx="3935087" cy="3691764"/>
          </a:xfrm>
        </p:grpSpPr>
        <p:sp>
          <p:nvSpPr>
            <p:cNvPr id="121" name="모서리가 둥근 직사각형 120"/>
            <p:cNvSpPr/>
            <p:nvPr/>
          </p:nvSpPr>
          <p:spPr>
            <a:xfrm>
              <a:off x="5824447" y="1613173"/>
              <a:ext cx="2491969" cy="76262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200000"/>
                </a:lnSpc>
              </a:pPr>
              <a:r>
                <a:rPr lang="en-US" altLang="ko-KR" dirty="0">
                  <a:solidFill>
                    <a:srgbClr val="FF0000"/>
                  </a:solidFill>
                </a:rPr>
                <a:t>S</a:t>
              </a:r>
              <a:r>
                <a:rPr lang="en-US" altLang="ko-KR" dirty="0">
                  <a:solidFill>
                    <a:schemeClr val="tx1"/>
                  </a:solidFill>
                </a:rPr>
                <a:t>_</a:t>
              </a:r>
              <a:r>
                <a:rPr lang="en-US" altLang="ko-KR" dirty="0">
                  <a:solidFill>
                    <a:srgbClr val="FFC000"/>
                  </a:solidFill>
                </a:rPr>
                <a:t>ZSD_001</a:t>
              </a:r>
              <a:r>
                <a:rPr lang="en-US" altLang="ko-KR" dirty="0">
                  <a:solidFill>
                    <a:schemeClr val="tx1"/>
                  </a:solidFill>
                </a:rPr>
                <a:t>_</a:t>
              </a:r>
              <a:r>
                <a:rPr lang="en-US" altLang="ko-KR" dirty="0">
                  <a:solidFill>
                    <a:srgbClr val="0070C0"/>
                  </a:solidFill>
                </a:rPr>
                <a:t>Q0058</a:t>
              </a:r>
            </a:p>
            <a:p>
              <a:r>
                <a:rPr lang="en-US" altLang="ko-KR" sz="1050" dirty="0">
                  <a:solidFill>
                    <a:schemeClr val="tx1"/>
                  </a:solidFill>
                </a:rPr>
                <a:t>[</a:t>
              </a:r>
              <a:r>
                <a:rPr lang="en-US" altLang="ko-KR" sz="1050" dirty="0" err="1">
                  <a:solidFill>
                    <a:schemeClr val="tx1"/>
                  </a:solidFill>
                </a:rPr>
                <a:t>Std</a:t>
              </a:r>
              <a:r>
                <a:rPr lang="en-US" altLang="ko-KR" sz="1050" dirty="0">
                  <a:solidFill>
                    <a:schemeClr val="tx1"/>
                  </a:solidFill>
                </a:rPr>
                <a:t>] Net Sales by Brand/Channel</a:t>
              </a:r>
              <a:endParaRPr lang="ko-KR" altLang="en-US" sz="1050" dirty="0">
                <a:solidFill>
                  <a:schemeClr val="tx1"/>
                </a:solidFill>
              </a:endParaRPr>
            </a:p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122" name="그룹 121"/>
            <p:cNvGrpSpPr/>
            <p:nvPr/>
          </p:nvGrpSpPr>
          <p:grpSpPr>
            <a:xfrm>
              <a:off x="5287292" y="955881"/>
              <a:ext cx="3935087" cy="3691764"/>
              <a:chOff x="4823621" y="995889"/>
              <a:chExt cx="3935087" cy="3691764"/>
            </a:xfrm>
          </p:grpSpPr>
          <p:sp>
            <p:nvSpPr>
              <p:cNvPr id="123" name="모서리가 둥근 직사각형 122"/>
              <p:cNvSpPr/>
              <p:nvPr/>
            </p:nvSpPr>
            <p:spPr>
              <a:xfrm>
                <a:off x="4823621" y="995889"/>
                <a:ext cx="3240360" cy="76262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b="1" dirty="0">
                    <a:solidFill>
                      <a:schemeClr val="tx1"/>
                    </a:solidFill>
                  </a:rPr>
                  <a:t>[Report Naming Rule]</a:t>
                </a:r>
                <a:endParaRPr lang="ko-KR" altLang="en-US" sz="1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4" name="직사각형 123"/>
              <p:cNvSpPr/>
              <p:nvPr/>
            </p:nvSpPr>
            <p:spPr>
              <a:xfrm>
                <a:off x="5660504" y="2764237"/>
                <a:ext cx="144016" cy="15417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5" name="직사각형 124"/>
              <p:cNvSpPr/>
              <p:nvPr/>
            </p:nvSpPr>
            <p:spPr>
              <a:xfrm>
                <a:off x="5804520" y="2679367"/>
                <a:ext cx="2943944" cy="5760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250000"/>
                  </a:lnSpc>
                </a:pPr>
                <a:r>
                  <a:rPr lang="en-US" altLang="ko-KR" sz="1200" dirty="0">
                    <a:solidFill>
                      <a:schemeClr val="tx1"/>
                    </a:solidFill>
                  </a:rPr>
                  <a:t>Report Type</a:t>
                </a:r>
              </a:p>
              <a:p>
                <a:r>
                  <a:rPr lang="en-US" altLang="ko-KR" sz="1200" dirty="0">
                    <a:solidFill>
                      <a:schemeClr val="tx1"/>
                    </a:solidFill>
                  </a:rPr>
                  <a:t>S: Standard (Created by admin)</a:t>
                </a:r>
              </a:p>
              <a:p>
                <a:r>
                  <a:rPr lang="en-US" altLang="ko-KR" sz="1200" dirty="0">
                    <a:solidFill>
                      <a:schemeClr val="tx1"/>
                    </a:solidFill>
                  </a:rPr>
                  <a:t>Z: Personal (Created by general user)</a:t>
                </a:r>
              </a:p>
            </p:txBody>
          </p:sp>
          <p:sp>
            <p:nvSpPr>
              <p:cNvPr id="126" name="직사각형 125"/>
              <p:cNvSpPr/>
              <p:nvPr/>
            </p:nvSpPr>
            <p:spPr>
              <a:xfrm>
                <a:off x="5644294" y="3645022"/>
                <a:ext cx="151552" cy="170063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8" name="직사각형 127"/>
              <p:cNvSpPr/>
              <p:nvPr/>
            </p:nvSpPr>
            <p:spPr>
              <a:xfrm>
                <a:off x="5814764" y="3442022"/>
                <a:ext cx="2943944" cy="5760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200" dirty="0">
                    <a:solidFill>
                      <a:schemeClr val="tx1"/>
                    </a:solidFill>
                  </a:rPr>
                  <a:t>Cube Name</a:t>
                </a:r>
              </a:p>
            </p:txBody>
          </p:sp>
          <p:sp>
            <p:nvSpPr>
              <p:cNvPr id="129" name="직사각형 128"/>
              <p:cNvSpPr/>
              <p:nvPr/>
            </p:nvSpPr>
            <p:spPr>
              <a:xfrm>
                <a:off x="5814764" y="4111589"/>
                <a:ext cx="2943944" cy="5760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200" dirty="0">
                    <a:solidFill>
                      <a:schemeClr val="tx1"/>
                    </a:solidFill>
                  </a:rPr>
                  <a:t>Sequence Number</a:t>
                </a:r>
              </a:p>
            </p:txBody>
          </p:sp>
          <p:sp>
            <p:nvSpPr>
              <p:cNvPr id="131" name="직사각형 130"/>
              <p:cNvSpPr/>
              <p:nvPr/>
            </p:nvSpPr>
            <p:spPr>
              <a:xfrm>
                <a:off x="5644294" y="4314590"/>
                <a:ext cx="151552" cy="170063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217199" y="266690"/>
            <a:ext cx="7323992" cy="331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2000" kern="12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(TTF)-Bold" pitchFamily="18" charset="-127"/>
                <a:ea typeface="아리따-돋움(TTF)-Bold" pitchFamily="18" charset="-127"/>
                <a:cs typeface="+mn-cs"/>
                <a:sym typeface="아리따-돋움(OTF)-Medium"/>
              </a:defRPr>
            </a:lvl1pPr>
          </a:lstStyle>
          <a:p>
            <a:r>
              <a:rPr lang="en-US" altLang="ko-KR" dirty="0">
                <a:latin typeface="아리따-돋움(TTF)-SemiBold" panose="02020603020101020101" pitchFamily="18" charset="-127"/>
                <a:ea typeface="아리따-돋움(TTF)-SemiBold" panose="02020603020101020101" pitchFamily="18" charset="-127"/>
              </a:rPr>
              <a:t>1-5. Cube Area &amp; Report Naming Rule</a:t>
            </a:r>
            <a:endParaRPr lang="ko-KR" altLang="en-US" dirty="0">
              <a:latin typeface="아리따-돋움(TTF)-SemiBold" panose="02020603020101020101" pitchFamily="18" charset="-127"/>
              <a:ea typeface="아리따-돋움(TTF)-Semi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73800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직사각형 322">
            <a:extLst>
              <a:ext uri="{FF2B5EF4-FFF2-40B4-BE49-F238E27FC236}">
                <a16:creationId xmlns:a16="http://schemas.microsoft.com/office/drawing/2014/main" id="{3078540C-44BA-4554-868B-A0F5B17A9AC2}"/>
              </a:ext>
            </a:extLst>
          </p:cNvPr>
          <p:cNvSpPr/>
          <p:nvPr/>
        </p:nvSpPr>
        <p:spPr>
          <a:xfrm>
            <a:off x="3275742" y="2133436"/>
            <a:ext cx="2106158" cy="615452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05093012-ACB4-40A4-BC3D-A786BF6C0972}"/>
              </a:ext>
            </a:extLst>
          </p:cNvPr>
          <p:cNvSpPr/>
          <p:nvPr/>
        </p:nvSpPr>
        <p:spPr>
          <a:xfrm>
            <a:off x="229295" y="1124744"/>
            <a:ext cx="2398489" cy="5256584"/>
          </a:xfrm>
          <a:prstGeom prst="roundRect">
            <a:avLst>
              <a:gd name="adj" fmla="val 1031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2" name="Rectangle 2"/>
          <p:cNvSpPr>
            <a:spLocks noGrp="1" noChangeArrowheads="1"/>
          </p:cNvSpPr>
          <p:nvPr>
            <p:ph type="title"/>
          </p:nvPr>
        </p:nvSpPr>
        <p:spPr>
          <a:xfrm>
            <a:off x="229295" y="278329"/>
            <a:ext cx="7323992" cy="331835"/>
          </a:xfrm>
        </p:spPr>
        <p:txBody>
          <a:bodyPr>
            <a:noAutofit/>
          </a:bodyPr>
          <a:lstStyle/>
          <a:p>
            <a:r>
              <a:rPr lang="en-US" altLang="ko-KR" dirty="0">
                <a:latin typeface="아리따-돋움(TTF)-SemiBold" panose="02020603020101020101" pitchFamily="18" charset="-127"/>
                <a:ea typeface="아리따-돋움(TTF)-SemiBold" panose="02020603020101020101" pitchFamily="18" charset="-127"/>
              </a:rPr>
              <a:t>1-6. Simple Example</a:t>
            </a:r>
          </a:p>
        </p:txBody>
      </p:sp>
      <p:sp>
        <p:nvSpPr>
          <p:cNvPr id="79" name="Slide Number Placeholder 78"/>
          <p:cNvSpPr>
            <a:spLocks noGrp="1"/>
          </p:cNvSpPr>
          <p:nvPr>
            <p:ph type="sldNum" sz="quarter" idx="12"/>
          </p:nvPr>
        </p:nvSpPr>
        <p:spPr>
          <a:xfrm>
            <a:off x="4081225" y="6588462"/>
            <a:ext cx="574748" cy="188911"/>
          </a:xfrm>
        </p:spPr>
        <p:txBody>
          <a:bodyPr/>
          <a:lstStyle/>
          <a:p>
            <a:fld id="{33936384-6829-4736-91C5-B78CFB86700B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  <a:sym typeface="아리따-돋움(OTF)-Medium"/>
              </a:rPr>
              <a:pPr/>
              <a:t>7</a:t>
            </a:fld>
            <a:endParaRPr lang="ko-KR" altLang="en-US" dirty="0">
              <a:solidFill>
                <a:prstClr val="black">
                  <a:tint val="75000"/>
                </a:prstClr>
              </a:solidFill>
              <a:latin typeface="아리따-돋움(TTF)-Medium" panose="02020603020101020101" pitchFamily="18" charset="-127"/>
              <a:ea typeface="아리따-돋움(TTF)-Medium" panose="02020603020101020101" pitchFamily="18" charset="-127"/>
              <a:sym typeface="아리따-돋움(OTF)-Medium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24F7857-D480-480E-93CF-844E80682330}"/>
              </a:ext>
            </a:extLst>
          </p:cNvPr>
          <p:cNvSpPr txBox="1">
            <a:spLocks noChangeArrowheads="1"/>
          </p:cNvSpPr>
          <p:nvPr/>
        </p:nvSpPr>
        <p:spPr>
          <a:xfrm>
            <a:off x="3140593" y="1548089"/>
            <a:ext cx="2241080" cy="3318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2000" kern="12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(TTF)-Bold" pitchFamily="18" charset="-127"/>
                <a:ea typeface="아리따-돋움(TTF)-Bold" pitchFamily="18" charset="-127"/>
                <a:cs typeface="+mn-cs"/>
                <a:sym typeface="아리따-돋움(OTF)-Medium"/>
              </a:defRPr>
            </a:lvl1pPr>
          </a:lstStyle>
          <a:p>
            <a:r>
              <a:rPr lang="en-US" altLang="ko-KR" dirty="0">
                <a:latin typeface="아리따-돋움(TTF)-SemiBold" panose="02020603020101020101" pitchFamily="18" charset="-127"/>
                <a:ea typeface="아리따-돋움(TTF)-SemiBold" panose="02020603020101020101" pitchFamily="18" charset="-127"/>
              </a:rPr>
              <a:t>Master Characteristic 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CAFB8EF-A50F-4ED5-96D6-1274B3F2697E}"/>
              </a:ext>
            </a:extLst>
          </p:cNvPr>
          <p:cNvSpPr txBox="1">
            <a:spLocks noChangeArrowheads="1"/>
          </p:cNvSpPr>
          <p:nvPr/>
        </p:nvSpPr>
        <p:spPr>
          <a:xfrm>
            <a:off x="3237797" y="3795991"/>
            <a:ext cx="2017849" cy="3318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2000" kern="12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(TTF)-Bold" pitchFamily="18" charset="-127"/>
                <a:ea typeface="아리따-돋움(TTF)-Bold" pitchFamily="18" charset="-127"/>
                <a:cs typeface="+mn-cs"/>
                <a:sym typeface="아리따-돋움(OTF)-Medium"/>
              </a:defRPr>
            </a:lvl1pPr>
          </a:lstStyle>
          <a:p>
            <a:r>
              <a:rPr lang="en-US" altLang="ko-KR" dirty="0">
                <a:latin typeface="아리따-돋움(TTF)-SemiBold" panose="02020603020101020101" pitchFamily="18" charset="-127"/>
                <a:ea typeface="아리따-돋움(TTF)-SemiBold" panose="02020603020101020101" pitchFamily="18" charset="-127"/>
              </a:rPr>
              <a:t>Transaction Data</a:t>
            </a:r>
            <a:r>
              <a:rPr lang="ko-KR" altLang="en-US" dirty="0">
                <a:latin typeface="아리따-돋움(TTF)-SemiBold" panose="02020603020101020101" pitchFamily="18" charset="-127"/>
                <a:ea typeface="아리따-돋움(TTF)-SemiBold" panose="02020603020101020101" pitchFamily="18" charset="-127"/>
              </a:rPr>
              <a:t> </a:t>
            </a:r>
            <a:endParaRPr lang="en-US" altLang="ko-KR" dirty="0">
              <a:latin typeface="아리따-돋움(TTF)-SemiBold" panose="02020603020101020101" pitchFamily="18" charset="-127"/>
              <a:ea typeface="아리따-돋움(TTF)-SemiBold" panose="02020603020101020101" pitchFamily="18" charset="-127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F5E56AB7-6E57-45BC-9ECB-F7D622BE8A22}"/>
              </a:ext>
            </a:extLst>
          </p:cNvPr>
          <p:cNvSpPr txBox="1">
            <a:spLocks noChangeArrowheads="1"/>
          </p:cNvSpPr>
          <p:nvPr/>
        </p:nvSpPr>
        <p:spPr>
          <a:xfrm>
            <a:off x="5586962" y="1405345"/>
            <a:ext cx="2776774" cy="3515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2000" kern="12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(TTF)-Bold" pitchFamily="18" charset="-127"/>
                <a:ea typeface="아리따-돋움(TTF)-Bold" pitchFamily="18" charset="-127"/>
                <a:cs typeface="+mn-cs"/>
                <a:sym typeface="아리따-돋움(OTF)-Medium"/>
              </a:defRPr>
            </a:lvl1pPr>
          </a:lstStyle>
          <a:p>
            <a:r>
              <a:rPr lang="en-US" altLang="ko-KR" dirty="0">
                <a:latin typeface="아리따-돋움(TTF)-SemiBold" panose="02020603020101020101" pitchFamily="18" charset="-127"/>
                <a:ea typeface="아리따-돋움(TTF)-SemiBold" panose="02020603020101020101" pitchFamily="18" charset="-127"/>
              </a:rPr>
              <a:t>Cube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DB034A30-2C1F-4D9D-8E95-34798E91F97C}"/>
              </a:ext>
            </a:extLst>
          </p:cNvPr>
          <p:cNvSpPr txBox="1">
            <a:spLocks noChangeArrowheads="1"/>
          </p:cNvSpPr>
          <p:nvPr/>
        </p:nvSpPr>
        <p:spPr>
          <a:xfrm>
            <a:off x="539552" y="958826"/>
            <a:ext cx="1102345" cy="33183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2000" kern="12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(TTF)-Bold" pitchFamily="18" charset="-127"/>
                <a:ea typeface="아리따-돋움(TTF)-Bold" pitchFamily="18" charset="-127"/>
                <a:cs typeface="+mn-cs"/>
                <a:sym typeface="아리따-돋움(OTF)-Medium"/>
              </a:defRPr>
            </a:lvl1pPr>
          </a:lstStyle>
          <a:p>
            <a:r>
              <a:rPr lang="en-US" altLang="ko-KR" dirty="0">
                <a:latin typeface="아리따-돋움(TTF)-SemiBold" panose="02020603020101020101" pitchFamily="18" charset="-127"/>
                <a:ea typeface="아리따-돋움(TTF)-SemiBold" panose="02020603020101020101" pitchFamily="18" charset="-127"/>
              </a:rPr>
              <a:t>SAP ECP</a:t>
            </a: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20E3ED31-3287-455A-A2BD-751D6613C5F3}"/>
              </a:ext>
            </a:extLst>
          </p:cNvPr>
          <p:cNvSpPr/>
          <p:nvPr/>
        </p:nvSpPr>
        <p:spPr>
          <a:xfrm>
            <a:off x="3037607" y="1124744"/>
            <a:ext cx="5790478" cy="5256584"/>
          </a:xfrm>
          <a:prstGeom prst="roundRect">
            <a:avLst>
              <a:gd name="adj" fmla="val 512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7CE3B7CC-5F5C-4801-A6EA-1E1BB57E59BE}"/>
              </a:ext>
            </a:extLst>
          </p:cNvPr>
          <p:cNvSpPr txBox="1">
            <a:spLocks noChangeArrowheads="1"/>
          </p:cNvSpPr>
          <p:nvPr/>
        </p:nvSpPr>
        <p:spPr>
          <a:xfrm>
            <a:off x="3707904" y="939412"/>
            <a:ext cx="1102345" cy="33183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2000" kern="12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(TTF)-Bold" pitchFamily="18" charset="-127"/>
                <a:ea typeface="아리따-돋움(TTF)-Bold" pitchFamily="18" charset="-127"/>
                <a:cs typeface="+mn-cs"/>
                <a:sym typeface="아리따-돋움(OTF)-Medium"/>
              </a:defRPr>
            </a:lvl1pPr>
          </a:lstStyle>
          <a:p>
            <a:r>
              <a:rPr lang="en-US" altLang="ko-KR" dirty="0">
                <a:latin typeface="아리따-돋움(TTF)-SemiBold" panose="02020603020101020101" pitchFamily="18" charset="-127"/>
                <a:ea typeface="아리따-돋움(TTF)-SemiBold" panose="02020603020101020101" pitchFamily="18" charset="-127"/>
              </a:rPr>
              <a:t>SAP BW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90C20B0-A624-477C-A8C2-69AF06D71D10}"/>
              </a:ext>
            </a:extLst>
          </p:cNvPr>
          <p:cNvSpPr txBox="1"/>
          <p:nvPr/>
        </p:nvSpPr>
        <p:spPr>
          <a:xfrm>
            <a:off x="527852" y="4398450"/>
            <a:ext cx="1423788" cy="101566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000" b="1" dirty="0"/>
              <a:t>Daily Stock quantity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000" dirty="0"/>
              <a:t>Calendar Day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000" dirty="0"/>
              <a:t>Storage Location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000" dirty="0"/>
              <a:t>Material number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000" dirty="0"/>
              <a:t>Stock quantity</a:t>
            </a:r>
          </a:p>
          <a:p>
            <a:r>
              <a:rPr lang="en-US" altLang="ko-KR" sz="1000" dirty="0"/>
              <a:t>…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496ADCA-0A31-42D1-9F81-07AC76CD3B04}"/>
              </a:ext>
            </a:extLst>
          </p:cNvPr>
          <p:cNvSpPr txBox="1"/>
          <p:nvPr/>
        </p:nvSpPr>
        <p:spPr>
          <a:xfrm>
            <a:off x="616440" y="1476307"/>
            <a:ext cx="1219256" cy="81560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000" b="1" dirty="0"/>
              <a:t>Material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900" dirty="0"/>
              <a:t>Material number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900" dirty="0"/>
              <a:t>Brand Group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900" dirty="0"/>
              <a:t>Material Usage</a:t>
            </a:r>
          </a:p>
          <a:p>
            <a:r>
              <a:rPr lang="en-US" altLang="ko-KR" sz="1000" dirty="0"/>
              <a:t>…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FA14DAE-7882-48DD-B7AC-4CE4C4D92951}"/>
              </a:ext>
            </a:extLst>
          </p:cNvPr>
          <p:cNvSpPr txBox="1"/>
          <p:nvPr/>
        </p:nvSpPr>
        <p:spPr>
          <a:xfrm>
            <a:off x="581778" y="2964853"/>
            <a:ext cx="1219256" cy="95410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000" b="1" dirty="0"/>
              <a:t>Storage Location</a:t>
            </a:r>
            <a:endParaRPr lang="en-US" altLang="ko-KR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900" dirty="0"/>
              <a:t>Storage Location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900" dirty="0"/>
              <a:t>Storage location Type</a:t>
            </a:r>
          </a:p>
          <a:p>
            <a:r>
              <a:rPr lang="en-US" altLang="ko-KR" sz="1000" dirty="0"/>
              <a:t>…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C65A7F1-C789-4B9B-B08D-6B71159E7FED}"/>
              </a:ext>
            </a:extLst>
          </p:cNvPr>
          <p:cNvSpPr txBox="1"/>
          <p:nvPr/>
        </p:nvSpPr>
        <p:spPr>
          <a:xfrm>
            <a:off x="3600028" y="2023976"/>
            <a:ext cx="609462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900" dirty="0"/>
              <a:t>Material</a:t>
            </a:r>
            <a:endParaRPr lang="ko-KR" altLang="en-US" sz="900" dirty="0"/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54D3501F-4AE7-459A-A88C-99F5517B6853}"/>
              </a:ext>
            </a:extLst>
          </p:cNvPr>
          <p:cNvGrpSpPr/>
          <p:nvPr/>
        </p:nvGrpSpPr>
        <p:grpSpPr>
          <a:xfrm>
            <a:off x="3361553" y="2039147"/>
            <a:ext cx="238477" cy="231050"/>
            <a:chOff x="3379178" y="2197105"/>
            <a:chExt cx="238477" cy="231050"/>
          </a:xfrm>
        </p:grpSpPr>
        <p:grpSp>
          <p:nvGrpSpPr>
            <p:cNvPr id="31" name="그룹 30">
              <a:extLst>
                <a:ext uri="{FF2B5EF4-FFF2-40B4-BE49-F238E27FC236}">
                  <a16:creationId xmlns:a16="http://schemas.microsoft.com/office/drawing/2014/main" id="{2275CF7F-430B-4B51-A834-CBE059FA5A16}"/>
                </a:ext>
              </a:extLst>
            </p:cNvPr>
            <p:cNvGrpSpPr/>
            <p:nvPr/>
          </p:nvGrpSpPr>
          <p:grpSpPr>
            <a:xfrm>
              <a:off x="3440074" y="2197105"/>
              <a:ext cx="177581" cy="117727"/>
              <a:chOff x="3707904" y="2708920"/>
              <a:chExt cx="177581" cy="117727"/>
            </a:xfrm>
          </p:grpSpPr>
          <p:sp>
            <p:nvSpPr>
              <p:cNvPr id="30" name="직사각형 29">
                <a:extLst>
                  <a:ext uri="{FF2B5EF4-FFF2-40B4-BE49-F238E27FC236}">
                    <a16:creationId xmlns:a16="http://schemas.microsoft.com/office/drawing/2014/main" id="{F8F46BB1-4801-4D4E-A81F-99EC4308B503}"/>
                  </a:ext>
                </a:extLst>
              </p:cNvPr>
              <p:cNvSpPr/>
              <p:nvPr/>
            </p:nvSpPr>
            <p:spPr>
              <a:xfrm>
                <a:off x="3707904" y="2708920"/>
                <a:ext cx="177581" cy="45719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95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/>
              </a:p>
            </p:txBody>
          </p:sp>
          <p:sp>
            <p:nvSpPr>
              <p:cNvPr id="33" name="직사각형 32">
                <a:extLst>
                  <a:ext uri="{FF2B5EF4-FFF2-40B4-BE49-F238E27FC236}">
                    <a16:creationId xmlns:a16="http://schemas.microsoft.com/office/drawing/2014/main" id="{5DE97E4D-E3BD-4F73-B4AA-E8A4BC8F9FB3}"/>
                  </a:ext>
                </a:extLst>
              </p:cNvPr>
              <p:cNvSpPr/>
              <p:nvPr/>
            </p:nvSpPr>
            <p:spPr>
              <a:xfrm>
                <a:off x="3707904" y="2754639"/>
                <a:ext cx="177581" cy="7200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 dirty="0"/>
              </a:p>
            </p:txBody>
          </p:sp>
        </p:grpSp>
        <p:sp>
          <p:nvSpPr>
            <p:cNvPr id="29" name="이등변 삼각형 28">
              <a:extLst>
                <a:ext uri="{FF2B5EF4-FFF2-40B4-BE49-F238E27FC236}">
                  <a16:creationId xmlns:a16="http://schemas.microsoft.com/office/drawing/2014/main" id="{D726B03D-EB87-44A6-9B52-5061D65C0CAC}"/>
                </a:ext>
              </a:extLst>
            </p:cNvPr>
            <p:cNvSpPr/>
            <p:nvPr/>
          </p:nvSpPr>
          <p:spPr>
            <a:xfrm>
              <a:off x="3379178" y="2263614"/>
              <a:ext cx="177579" cy="164541"/>
            </a:xfrm>
            <a:prstGeom prst="triangle">
              <a:avLst/>
            </a:prstGeom>
            <a:solidFill>
              <a:srgbClr val="92D050"/>
            </a:solidFill>
            <a:ln w="95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</p:grpSp>
      <p:cxnSp>
        <p:nvCxnSpPr>
          <p:cNvPr id="51" name="연결선: 꺾임 50">
            <a:extLst>
              <a:ext uri="{FF2B5EF4-FFF2-40B4-BE49-F238E27FC236}">
                <a16:creationId xmlns:a16="http://schemas.microsoft.com/office/drawing/2014/main" id="{C6E5268C-EF45-4892-B873-4A01CC9A6A14}"/>
              </a:ext>
            </a:extLst>
          </p:cNvPr>
          <p:cNvCxnSpPr>
            <a:cxnSpLocks/>
            <a:stCxn id="25" idx="3"/>
            <a:endCxn id="324" idx="1"/>
          </p:cNvCxnSpPr>
          <p:nvPr/>
        </p:nvCxnSpPr>
        <p:spPr>
          <a:xfrm flipV="1">
            <a:off x="1801034" y="3280423"/>
            <a:ext cx="1474708" cy="161484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3">
                <a:lumMod val="60000"/>
                <a:lumOff val="40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그룹 58">
            <a:extLst>
              <a:ext uri="{FF2B5EF4-FFF2-40B4-BE49-F238E27FC236}">
                <a16:creationId xmlns:a16="http://schemas.microsoft.com/office/drawing/2014/main" id="{D0BB417B-B093-46F0-AFC4-4136F2B17805}"/>
              </a:ext>
            </a:extLst>
          </p:cNvPr>
          <p:cNvGrpSpPr/>
          <p:nvPr/>
        </p:nvGrpSpPr>
        <p:grpSpPr>
          <a:xfrm>
            <a:off x="3784691" y="2286523"/>
            <a:ext cx="939189" cy="215444"/>
            <a:chOff x="3750029" y="2170055"/>
            <a:chExt cx="939189" cy="215444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2AEB6B1-2C7E-4232-BE42-7233C5510BE5}"/>
                </a:ext>
              </a:extLst>
            </p:cNvPr>
            <p:cNvSpPr txBox="1"/>
            <p:nvPr/>
          </p:nvSpPr>
          <p:spPr>
            <a:xfrm>
              <a:off x="3906631" y="2170055"/>
              <a:ext cx="78258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dirty="0"/>
                <a:t>Brand Group</a:t>
              </a:r>
            </a:p>
          </p:txBody>
        </p:sp>
        <p:grpSp>
          <p:nvGrpSpPr>
            <p:cNvPr id="67" name="그룹 66">
              <a:extLst>
                <a:ext uri="{FF2B5EF4-FFF2-40B4-BE49-F238E27FC236}">
                  <a16:creationId xmlns:a16="http://schemas.microsoft.com/office/drawing/2014/main" id="{E285A2CB-880C-4282-A952-0BBD1DFAF749}"/>
                </a:ext>
              </a:extLst>
            </p:cNvPr>
            <p:cNvGrpSpPr/>
            <p:nvPr/>
          </p:nvGrpSpPr>
          <p:grpSpPr>
            <a:xfrm>
              <a:off x="3750029" y="2200326"/>
              <a:ext cx="156604" cy="137229"/>
              <a:chOff x="3379178" y="2197105"/>
              <a:chExt cx="238477" cy="231050"/>
            </a:xfrm>
          </p:grpSpPr>
          <p:grpSp>
            <p:nvGrpSpPr>
              <p:cNvPr id="68" name="그룹 67">
                <a:extLst>
                  <a:ext uri="{FF2B5EF4-FFF2-40B4-BE49-F238E27FC236}">
                    <a16:creationId xmlns:a16="http://schemas.microsoft.com/office/drawing/2014/main" id="{8650B48F-E3E6-4601-AD33-02B2C22DB328}"/>
                  </a:ext>
                </a:extLst>
              </p:cNvPr>
              <p:cNvGrpSpPr/>
              <p:nvPr/>
            </p:nvGrpSpPr>
            <p:grpSpPr>
              <a:xfrm>
                <a:off x="3440074" y="2197105"/>
                <a:ext cx="177581" cy="117727"/>
                <a:chOff x="3707904" y="2708920"/>
                <a:chExt cx="177581" cy="117727"/>
              </a:xfrm>
            </p:grpSpPr>
            <p:sp>
              <p:nvSpPr>
                <p:cNvPr id="70" name="직사각형 69">
                  <a:extLst>
                    <a:ext uri="{FF2B5EF4-FFF2-40B4-BE49-F238E27FC236}">
                      <a16:creationId xmlns:a16="http://schemas.microsoft.com/office/drawing/2014/main" id="{8D31223F-A806-43F5-AE36-42CABC1C9BB3}"/>
                    </a:ext>
                  </a:extLst>
                </p:cNvPr>
                <p:cNvSpPr/>
                <p:nvPr/>
              </p:nvSpPr>
              <p:spPr>
                <a:xfrm>
                  <a:off x="3707904" y="2708920"/>
                  <a:ext cx="177581" cy="45719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/>
                </a:p>
              </p:txBody>
            </p:sp>
            <p:sp>
              <p:nvSpPr>
                <p:cNvPr id="71" name="직사각형 70">
                  <a:extLst>
                    <a:ext uri="{FF2B5EF4-FFF2-40B4-BE49-F238E27FC236}">
                      <a16:creationId xmlns:a16="http://schemas.microsoft.com/office/drawing/2014/main" id="{92406044-5567-4D06-883D-87A2D9D99965}"/>
                    </a:ext>
                  </a:extLst>
                </p:cNvPr>
                <p:cNvSpPr/>
                <p:nvPr/>
              </p:nvSpPr>
              <p:spPr>
                <a:xfrm>
                  <a:off x="3707904" y="2754639"/>
                  <a:ext cx="177581" cy="7200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 dirty="0"/>
                </a:p>
              </p:txBody>
            </p:sp>
          </p:grpSp>
          <p:sp>
            <p:nvSpPr>
              <p:cNvPr id="69" name="이등변 삼각형 68">
                <a:extLst>
                  <a:ext uri="{FF2B5EF4-FFF2-40B4-BE49-F238E27FC236}">
                    <a16:creationId xmlns:a16="http://schemas.microsoft.com/office/drawing/2014/main" id="{E5F57F83-6195-42C8-9C6A-DED10F324A00}"/>
                  </a:ext>
                </a:extLst>
              </p:cNvPr>
              <p:cNvSpPr/>
              <p:nvPr/>
            </p:nvSpPr>
            <p:spPr>
              <a:xfrm>
                <a:off x="3379178" y="2263614"/>
                <a:ext cx="177579" cy="164541"/>
              </a:xfrm>
              <a:prstGeom prst="triangle">
                <a:avLst/>
              </a:prstGeom>
              <a:solidFill>
                <a:srgbClr val="92D050"/>
              </a:solidFill>
              <a:ln w="952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</p:grpSp>
      </p:grpSp>
      <p:grpSp>
        <p:nvGrpSpPr>
          <p:cNvPr id="80" name="그룹 79">
            <a:extLst>
              <a:ext uri="{FF2B5EF4-FFF2-40B4-BE49-F238E27FC236}">
                <a16:creationId xmlns:a16="http://schemas.microsoft.com/office/drawing/2014/main" id="{7B563A3B-8105-42ED-9DE9-1342CEEB93A5}"/>
              </a:ext>
            </a:extLst>
          </p:cNvPr>
          <p:cNvGrpSpPr/>
          <p:nvPr/>
        </p:nvGrpSpPr>
        <p:grpSpPr>
          <a:xfrm>
            <a:off x="3774168" y="2519615"/>
            <a:ext cx="1043383" cy="215444"/>
            <a:chOff x="3750029" y="2170055"/>
            <a:chExt cx="1043383" cy="215444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A181894B-5A6F-47C1-BFBC-7E5A976EF1B1}"/>
                </a:ext>
              </a:extLst>
            </p:cNvPr>
            <p:cNvSpPr txBox="1"/>
            <p:nvPr/>
          </p:nvSpPr>
          <p:spPr>
            <a:xfrm>
              <a:off x="3906631" y="2170055"/>
              <a:ext cx="88678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dirty="0"/>
                <a:t>Material Usage</a:t>
              </a:r>
            </a:p>
          </p:txBody>
        </p:sp>
        <p:grpSp>
          <p:nvGrpSpPr>
            <p:cNvPr id="82" name="그룹 81">
              <a:extLst>
                <a:ext uri="{FF2B5EF4-FFF2-40B4-BE49-F238E27FC236}">
                  <a16:creationId xmlns:a16="http://schemas.microsoft.com/office/drawing/2014/main" id="{248DFF02-B3A5-44DD-AEA2-3F0CAA17118D}"/>
                </a:ext>
              </a:extLst>
            </p:cNvPr>
            <p:cNvGrpSpPr/>
            <p:nvPr/>
          </p:nvGrpSpPr>
          <p:grpSpPr>
            <a:xfrm>
              <a:off x="3750029" y="2200326"/>
              <a:ext cx="156604" cy="137229"/>
              <a:chOff x="3379178" y="2197105"/>
              <a:chExt cx="238477" cy="231050"/>
            </a:xfrm>
          </p:grpSpPr>
          <p:grpSp>
            <p:nvGrpSpPr>
              <p:cNvPr id="83" name="그룹 82">
                <a:extLst>
                  <a:ext uri="{FF2B5EF4-FFF2-40B4-BE49-F238E27FC236}">
                    <a16:creationId xmlns:a16="http://schemas.microsoft.com/office/drawing/2014/main" id="{3782C62D-7E46-4C82-B3B5-8624F0E39588}"/>
                  </a:ext>
                </a:extLst>
              </p:cNvPr>
              <p:cNvGrpSpPr/>
              <p:nvPr/>
            </p:nvGrpSpPr>
            <p:grpSpPr>
              <a:xfrm>
                <a:off x="3440074" y="2197105"/>
                <a:ext cx="177581" cy="117727"/>
                <a:chOff x="3707904" y="2708920"/>
                <a:chExt cx="177581" cy="117727"/>
              </a:xfrm>
            </p:grpSpPr>
            <p:sp>
              <p:nvSpPr>
                <p:cNvPr id="85" name="직사각형 84">
                  <a:extLst>
                    <a:ext uri="{FF2B5EF4-FFF2-40B4-BE49-F238E27FC236}">
                      <a16:creationId xmlns:a16="http://schemas.microsoft.com/office/drawing/2014/main" id="{26356AF2-CFAE-4CC8-AE53-156571AC056A}"/>
                    </a:ext>
                  </a:extLst>
                </p:cNvPr>
                <p:cNvSpPr/>
                <p:nvPr/>
              </p:nvSpPr>
              <p:spPr>
                <a:xfrm>
                  <a:off x="3707904" y="2708920"/>
                  <a:ext cx="177581" cy="45719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/>
                </a:p>
              </p:txBody>
            </p:sp>
            <p:sp>
              <p:nvSpPr>
                <p:cNvPr id="86" name="직사각형 85">
                  <a:extLst>
                    <a:ext uri="{FF2B5EF4-FFF2-40B4-BE49-F238E27FC236}">
                      <a16:creationId xmlns:a16="http://schemas.microsoft.com/office/drawing/2014/main" id="{C27E2D91-B19E-4EEE-B374-173138F912DC}"/>
                    </a:ext>
                  </a:extLst>
                </p:cNvPr>
                <p:cNvSpPr/>
                <p:nvPr/>
              </p:nvSpPr>
              <p:spPr>
                <a:xfrm>
                  <a:off x="3707904" y="2754639"/>
                  <a:ext cx="177581" cy="7200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 dirty="0"/>
                </a:p>
              </p:txBody>
            </p:sp>
          </p:grpSp>
          <p:sp>
            <p:nvSpPr>
              <p:cNvPr id="84" name="이등변 삼각형 83">
                <a:extLst>
                  <a:ext uri="{FF2B5EF4-FFF2-40B4-BE49-F238E27FC236}">
                    <a16:creationId xmlns:a16="http://schemas.microsoft.com/office/drawing/2014/main" id="{E2F74C9A-3C8E-4D07-8971-313154873104}"/>
                  </a:ext>
                </a:extLst>
              </p:cNvPr>
              <p:cNvSpPr/>
              <p:nvPr/>
            </p:nvSpPr>
            <p:spPr>
              <a:xfrm>
                <a:off x="3379178" y="2263614"/>
                <a:ext cx="177579" cy="164541"/>
              </a:xfrm>
              <a:prstGeom prst="triangle">
                <a:avLst/>
              </a:prstGeom>
              <a:solidFill>
                <a:srgbClr val="92D050"/>
              </a:solidFill>
              <a:ln w="952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</p:grpSp>
      </p:grpSp>
      <p:grpSp>
        <p:nvGrpSpPr>
          <p:cNvPr id="94" name="그룹 93">
            <a:extLst>
              <a:ext uri="{FF2B5EF4-FFF2-40B4-BE49-F238E27FC236}">
                <a16:creationId xmlns:a16="http://schemas.microsoft.com/office/drawing/2014/main" id="{E1496531-FF31-4B6C-A525-6F3DE1F1DFC0}"/>
              </a:ext>
            </a:extLst>
          </p:cNvPr>
          <p:cNvGrpSpPr/>
          <p:nvPr/>
        </p:nvGrpSpPr>
        <p:grpSpPr>
          <a:xfrm>
            <a:off x="3750213" y="3220318"/>
            <a:ext cx="1388029" cy="215444"/>
            <a:chOff x="3750029" y="2170055"/>
            <a:chExt cx="1388029" cy="215444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63C4C89D-3A39-483C-9664-4BF687925447}"/>
                </a:ext>
              </a:extLst>
            </p:cNvPr>
            <p:cNvSpPr txBox="1"/>
            <p:nvPr/>
          </p:nvSpPr>
          <p:spPr>
            <a:xfrm>
              <a:off x="3906631" y="2170055"/>
              <a:ext cx="123142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dirty="0"/>
                <a:t>Storage Location Type</a:t>
              </a:r>
            </a:p>
          </p:txBody>
        </p:sp>
        <p:grpSp>
          <p:nvGrpSpPr>
            <p:cNvPr id="96" name="그룹 95">
              <a:extLst>
                <a:ext uri="{FF2B5EF4-FFF2-40B4-BE49-F238E27FC236}">
                  <a16:creationId xmlns:a16="http://schemas.microsoft.com/office/drawing/2014/main" id="{E64058B8-1767-4766-BDB6-D6E29476E751}"/>
                </a:ext>
              </a:extLst>
            </p:cNvPr>
            <p:cNvGrpSpPr/>
            <p:nvPr/>
          </p:nvGrpSpPr>
          <p:grpSpPr>
            <a:xfrm>
              <a:off x="3750029" y="2200326"/>
              <a:ext cx="156604" cy="137229"/>
              <a:chOff x="3379178" y="2197105"/>
              <a:chExt cx="238477" cy="231050"/>
            </a:xfrm>
          </p:grpSpPr>
          <p:grpSp>
            <p:nvGrpSpPr>
              <p:cNvPr id="97" name="그룹 96">
                <a:extLst>
                  <a:ext uri="{FF2B5EF4-FFF2-40B4-BE49-F238E27FC236}">
                    <a16:creationId xmlns:a16="http://schemas.microsoft.com/office/drawing/2014/main" id="{84C3D24C-06E6-45A1-AE11-5C068114C3E8}"/>
                  </a:ext>
                </a:extLst>
              </p:cNvPr>
              <p:cNvGrpSpPr/>
              <p:nvPr/>
            </p:nvGrpSpPr>
            <p:grpSpPr>
              <a:xfrm>
                <a:off x="3440074" y="2197105"/>
                <a:ext cx="177581" cy="117727"/>
                <a:chOff x="3707904" y="2708920"/>
                <a:chExt cx="177581" cy="117727"/>
              </a:xfrm>
            </p:grpSpPr>
            <p:sp>
              <p:nvSpPr>
                <p:cNvPr id="99" name="직사각형 98">
                  <a:extLst>
                    <a:ext uri="{FF2B5EF4-FFF2-40B4-BE49-F238E27FC236}">
                      <a16:creationId xmlns:a16="http://schemas.microsoft.com/office/drawing/2014/main" id="{847F88BE-D28E-4605-888C-09D70875CB9E}"/>
                    </a:ext>
                  </a:extLst>
                </p:cNvPr>
                <p:cNvSpPr/>
                <p:nvPr/>
              </p:nvSpPr>
              <p:spPr>
                <a:xfrm>
                  <a:off x="3707904" y="2708920"/>
                  <a:ext cx="177581" cy="45719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/>
                </a:p>
              </p:txBody>
            </p:sp>
            <p:sp>
              <p:nvSpPr>
                <p:cNvPr id="100" name="직사각형 99">
                  <a:extLst>
                    <a:ext uri="{FF2B5EF4-FFF2-40B4-BE49-F238E27FC236}">
                      <a16:creationId xmlns:a16="http://schemas.microsoft.com/office/drawing/2014/main" id="{8963E3B4-1059-4132-8AD2-C25CF32EF5AC}"/>
                    </a:ext>
                  </a:extLst>
                </p:cNvPr>
                <p:cNvSpPr/>
                <p:nvPr/>
              </p:nvSpPr>
              <p:spPr>
                <a:xfrm>
                  <a:off x="3707904" y="2754639"/>
                  <a:ext cx="177581" cy="7200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 dirty="0"/>
                </a:p>
              </p:txBody>
            </p:sp>
          </p:grpSp>
          <p:sp>
            <p:nvSpPr>
              <p:cNvPr id="98" name="이등변 삼각형 97">
                <a:extLst>
                  <a:ext uri="{FF2B5EF4-FFF2-40B4-BE49-F238E27FC236}">
                    <a16:creationId xmlns:a16="http://schemas.microsoft.com/office/drawing/2014/main" id="{F9C9C4DE-1C43-411D-AE5E-2FBC662F00C9}"/>
                  </a:ext>
                </a:extLst>
              </p:cNvPr>
              <p:cNvSpPr/>
              <p:nvPr/>
            </p:nvSpPr>
            <p:spPr>
              <a:xfrm>
                <a:off x="3379178" y="2263614"/>
                <a:ext cx="177579" cy="164541"/>
              </a:xfrm>
              <a:prstGeom prst="triangle">
                <a:avLst/>
              </a:prstGeom>
              <a:solidFill>
                <a:srgbClr val="92D050"/>
              </a:solidFill>
              <a:ln w="952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</p:grpSp>
      </p:grpSp>
      <p:cxnSp>
        <p:nvCxnSpPr>
          <p:cNvPr id="101" name="연결선: 꺾임 100">
            <a:extLst>
              <a:ext uri="{FF2B5EF4-FFF2-40B4-BE49-F238E27FC236}">
                <a16:creationId xmlns:a16="http://schemas.microsoft.com/office/drawing/2014/main" id="{5A7F5F39-DE1A-44AE-B1BF-73EF07673A40}"/>
              </a:ext>
            </a:extLst>
          </p:cNvPr>
          <p:cNvCxnSpPr>
            <a:cxnSpLocks/>
          </p:cNvCxnSpPr>
          <p:nvPr/>
        </p:nvCxnSpPr>
        <p:spPr>
          <a:xfrm>
            <a:off x="3511239" y="2330371"/>
            <a:ext cx="152535" cy="94840"/>
          </a:xfrm>
          <a:prstGeom prst="bentConnector3">
            <a:avLst>
              <a:gd name="adj1" fmla="val -2894"/>
            </a:avLst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연결선: 꺾임 112">
            <a:extLst>
              <a:ext uri="{FF2B5EF4-FFF2-40B4-BE49-F238E27FC236}">
                <a16:creationId xmlns:a16="http://schemas.microsoft.com/office/drawing/2014/main" id="{1AFE5C33-887F-4E49-B5A0-E34EA1505393}"/>
              </a:ext>
            </a:extLst>
          </p:cNvPr>
          <p:cNvCxnSpPr>
            <a:cxnSpLocks/>
          </p:cNvCxnSpPr>
          <p:nvPr/>
        </p:nvCxnSpPr>
        <p:spPr>
          <a:xfrm>
            <a:off x="3504107" y="2549629"/>
            <a:ext cx="152535" cy="94840"/>
          </a:xfrm>
          <a:prstGeom prst="bentConnector3">
            <a:avLst>
              <a:gd name="adj1" fmla="val -2894"/>
            </a:avLst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연결선: 꺾임 113">
            <a:extLst>
              <a:ext uri="{FF2B5EF4-FFF2-40B4-BE49-F238E27FC236}">
                <a16:creationId xmlns:a16="http://schemas.microsoft.com/office/drawing/2014/main" id="{0362F411-36BC-4C8F-9F0B-0EFA3B5F1B10}"/>
              </a:ext>
            </a:extLst>
          </p:cNvPr>
          <p:cNvCxnSpPr>
            <a:cxnSpLocks/>
          </p:cNvCxnSpPr>
          <p:nvPr/>
        </p:nvCxnSpPr>
        <p:spPr>
          <a:xfrm>
            <a:off x="3513586" y="3250589"/>
            <a:ext cx="152535" cy="94840"/>
          </a:xfrm>
          <a:prstGeom prst="bentConnector3">
            <a:avLst>
              <a:gd name="adj1" fmla="val -2894"/>
            </a:avLst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2" name="그룹 151">
            <a:extLst>
              <a:ext uri="{FF2B5EF4-FFF2-40B4-BE49-F238E27FC236}">
                <a16:creationId xmlns:a16="http://schemas.microsoft.com/office/drawing/2014/main" id="{4056F62A-C977-4F99-AE38-A77AC170EB25}"/>
              </a:ext>
            </a:extLst>
          </p:cNvPr>
          <p:cNvGrpSpPr/>
          <p:nvPr/>
        </p:nvGrpSpPr>
        <p:grpSpPr>
          <a:xfrm>
            <a:off x="3618161" y="4509723"/>
            <a:ext cx="1505048" cy="215444"/>
            <a:chOff x="3750029" y="2170055"/>
            <a:chExt cx="1505048" cy="215444"/>
          </a:xfrm>
        </p:grpSpPr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A336E6ED-F822-411F-BD8A-633159BB25C0}"/>
                </a:ext>
              </a:extLst>
            </p:cNvPr>
            <p:cNvSpPr txBox="1"/>
            <p:nvPr/>
          </p:nvSpPr>
          <p:spPr>
            <a:xfrm>
              <a:off x="3906631" y="2170055"/>
              <a:ext cx="134844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dirty="0">
                  <a:solidFill>
                    <a:schemeClr val="bg1">
                      <a:lumMod val="65000"/>
                    </a:schemeClr>
                  </a:solidFill>
                </a:rPr>
                <a:t>[0CALDAY] </a:t>
              </a:r>
              <a:r>
                <a:rPr lang="en-US" altLang="ko-KR" sz="800" dirty="0"/>
                <a:t>Calendar Day</a:t>
              </a:r>
            </a:p>
          </p:txBody>
        </p:sp>
        <p:grpSp>
          <p:nvGrpSpPr>
            <p:cNvPr id="154" name="그룹 153">
              <a:extLst>
                <a:ext uri="{FF2B5EF4-FFF2-40B4-BE49-F238E27FC236}">
                  <a16:creationId xmlns:a16="http://schemas.microsoft.com/office/drawing/2014/main" id="{86AE00BD-8178-4790-BDDB-E68D8A3D79E3}"/>
                </a:ext>
              </a:extLst>
            </p:cNvPr>
            <p:cNvGrpSpPr/>
            <p:nvPr/>
          </p:nvGrpSpPr>
          <p:grpSpPr>
            <a:xfrm>
              <a:off x="3750029" y="2200326"/>
              <a:ext cx="156604" cy="137229"/>
              <a:chOff x="3379178" y="2197105"/>
              <a:chExt cx="238477" cy="231050"/>
            </a:xfrm>
          </p:grpSpPr>
          <p:grpSp>
            <p:nvGrpSpPr>
              <p:cNvPr id="155" name="그룹 154">
                <a:extLst>
                  <a:ext uri="{FF2B5EF4-FFF2-40B4-BE49-F238E27FC236}">
                    <a16:creationId xmlns:a16="http://schemas.microsoft.com/office/drawing/2014/main" id="{10BE7832-2366-4EAD-9F1F-9711DBC63829}"/>
                  </a:ext>
                </a:extLst>
              </p:cNvPr>
              <p:cNvGrpSpPr/>
              <p:nvPr/>
            </p:nvGrpSpPr>
            <p:grpSpPr>
              <a:xfrm>
                <a:off x="3440074" y="2197105"/>
                <a:ext cx="177581" cy="117727"/>
                <a:chOff x="3707904" y="2708920"/>
                <a:chExt cx="177581" cy="117727"/>
              </a:xfrm>
            </p:grpSpPr>
            <p:sp>
              <p:nvSpPr>
                <p:cNvPr id="157" name="직사각형 156">
                  <a:extLst>
                    <a:ext uri="{FF2B5EF4-FFF2-40B4-BE49-F238E27FC236}">
                      <a16:creationId xmlns:a16="http://schemas.microsoft.com/office/drawing/2014/main" id="{D60D45D4-29A5-4804-9E47-C7CD2D94B07E}"/>
                    </a:ext>
                  </a:extLst>
                </p:cNvPr>
                <p:cNvSpPr/>
                <p:nvPr/>
              </p:nvSpPr>
              <p:spPr>
                <a:xfrm>
                  <a:off x="3707904" y="2708920"/>
                  <a:ext cx="177581" cy="45719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/>
                </a:p>
              </p:txBody>
            </p:sp>
            <p:sp>
              <p:nvSpPr>
                <p:cNvPr id="158" name="직사각형 157">
                  <a:extLst>
                    <a:ext uri="{FF2B5EF4-FFF2-40B4-BE49-F238E27FC236}">
                      <a16:creationId xmlns:a16="http://schemas.microsoft.com/office/drawing/2014/main" id="{34B9B8DB-3848-422D-83F6-FC244D914543}"/>
                    </a:ext>
                  </a:extLst>
                </p:cNvPr>
                <p:cNvSpPr/>
                <p:nvPr/>
              </p:nvSpPr>
              <p:spPr>
                <a:xfrm>
                  <a:off x="3707904" y="2754639"/>
                  <a:ext cx="177581" cy="7200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 dirty="0"/>
                </a:p>
              </p:txBody>
            </p:sp>
          </p:grpSp>
          <p:sp>
            <p:nvSpPr>
              <p:cNvPr id="156" name="이등변 삼각형 155">
                <a:extLst>
                  <a:ext uri="{FF2B5EF4-FFF2-40B4-BE49-F238E27FC236}">
                    <a16:creationId xmlns:a16="http://schemas.microsoft.com/office/drawing/2014/main" id="{91C7E4B5-2E2C-4951-B1D4-E42EF9FF5E22}"/>
                  </a:ext>
                </a:extLst>
              </p:cNvPr>
              <p:cNvSpPr/>
              <p:nvPr/>
            </p:nvSpPr>
            <p:spPr>
              <a:xfrm>
                <a:off x="3379178" y="2263614"/>
                <a:ext cx="177579" cy="164541"/>
              </a:xfrm>
              <a:prstGeom prst="triangle">
                <a:avLst/>
              </a:prstGeom>
              <a:solidFill>
                <a:srgbClr val="92D050"/>
              </a:solidFill>
              <a:ln w="952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</p:grpSp>
      </p:grpSp>
      <p:grpSp>
        <p:nvGrpSpPr>
          <p:cNvPr id="159" name="그룹 158">
            <a:extLst>
              <a:ext uri="{FF2B5EF4-FFF2-40B4-BE49-F238E27FC236}">
                <a16:creationId xmlns:a16="http://schemas.microsoft.com/office/drawing/2014/main" id="{31C3EC90-DCD8-41B8-9D67-C82B2D2B691E}"/>
              </a:ext>
            </a:extLst>
          </p:cNvPr>
          <p:cNvGrpSpPr/>
          <p:nvPr/>
        </p:nvGrpSpPr>
        <p:grpSpPr>
          <a:xfrm>
            <a:off x="3621642" y="4766168"/>
            <a:ext cx="1779162" cy="215444"/>
            <a:chOff x="3750029" y="2170055"/>
            <a:chExt cx="1779162" cy="215444"/>
          </a:xfrm>
        </p:grpSpPr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53997C86-F9B5-4C38-9497-CEAB227CBB13}"/>
                </a:ext>
              </a:extLst>
            </p:cNvPr>
            <p:cNvSpPr txBox="1"/>
            <p:nvPr/>
          </p:nvSpPr>
          <p:spPr>
            <a:xfrm>
              <a:off x="3906631" y="2170055"/>
              <a:ext cx="162256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dirty="0">
                  <a:solidFill>
                    <a:schemeClr val="bg1">
                      <a:lumMod val="65000"/>
                    </a:schemeClr>
                  </a:solidFill>
                </a:rPr>
                <a:t>[0STOR_LOC] </a:t>
              </a:r>
              <a:r>
                <a:rPr lang="en-US" altLang="ko-KR" sz="800" dirty="0"/>
                <a:t>Storage Location</a:t>
              </a:r>
            </a:p>
          </p:txBody>
        </p:sp>
        <p:grpSp>
          <p:nvGrpSpPr>
            <p:cNvPr id="161" name="그룹 160">
              <a:extLst>
                <a:ext uri="{FF2B5EF4-FFF2-40B4-BE49-F238E27FC236}">
                  <a16:creationId xmlns:a16="http://schemas.microsoft.com/office/drawing/2014/main" id="{AA8FB7A1-3A3C-4611-8F7D-C77C3C67DB47}"/>
                </a:ext>
              </a:extLst>
            </p:cNvPr>
            <p:cNvGrpSpPr/>
            <p:nvPr/>
          </p:nvGrpSpPr>
          <p:grpSpPr>
            <a:xfrm>
              <a:off x="3750029" y="2200326"/>
              <a:ext cx="156604" cy="137229"/>
              <a:chOff x="3379178" y="2197105"/>
              <a:chExt cx="238477" cy="231050"/>
            </a:xfrm>
          </p:grpSpPr>
          <p:grpSp>
            <p:nvGrpSpPr>
              <p:cNvPr id="162" name="그룹 161">
                <a:extLst>
                  <a:ext uri="{FF2B5EF4-FFF2-40B4-BE49-F238E27FC236}">
                    <a16:creationId xmlns:a16="http://schemas.microsoft.com/office/drawing/2014/main" id="{214F2A88-D302-422D-A402-D3A9D2889898}"/>
                  </a:ext>
                </a:extLst>
              </p:cNvPr>
              <p:cNvGrpSpPr/>
              <p:nvPr/>
            </p:nvGrpSpPr>
            <p:grpSpPr>
              <a:xfrm>
                <a:off x="3440074" y="2197105"/>
                <a:ext cx="177581" cy="117727"/>
                <a:chOff x="3707904" y="2708920"/>
                <a:chExt cx="177581" cy="117727"/>
              </a:xfrm>
            </p:grpSpPr>
            <p:sp>
              <p:nvSpPr>
                <p:cNvPr id="164" name="직사각형 163">
                  <a:extLst>
                    <a:ext uri="{FF2B5EF4-FFF2-40B4-BE49-F238E27FC236}">
                      <a16:creationId xmlns:a16="http://schemas.microsoft.com/office/drawing/2014/main" id="{8A778A21-B21F-4391-9AF3-610391453BF3}"/>
                    </a:ext>
                  </a:extLst>
                </p:cNvPr>
                <p:cNvSpPr/>
                <p:nvPr/>
              </p:nvSpPr>
              <p:spPr>
                <a:xfrm>
                  <a:off x="3707904" y="2708920"/>
                  <a:ext cx="177581" cy="45719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/>
                </a:p>
              </p:txBody>
            </p:sp>
            <p:sp>
              <p:nvSpPr>
                <p:cNvPr id="165" name="직사각형 164">
                  <a:extLst>
                    <a:ext uri="{FF2B5EF4-FFF2-40B4-BE49-F238E27FC236}">
                      <a16:creationId xmlns:a16="http://schemas.microsoft.com/office/drawing/2014/main" id="{07D1132B-CE5E-48D0-BACE-E2F62D96EE1C}"/>
                    </a:ext>
                  </a:extLst>
                </p:cNvPr>
                <p:cNvSpPr/>
                <p:nvPr/>
              </p:nvSpPr>
              <p:spPr>
                <a:xfrm>
                  <a:off x="3707904" y="2754639"/>
                  <a:ext cx="177581" cy="7200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 dirty="0"/>
                </a:p>
              </p:txBody>
            </p:sp>
          </p:grpSp>
          <p:sp>
            <p:nvSpPr>
              <p:cNvPr id="163" name="이등변 삼각형 162">
                <a:extLst>
                  <a:ext uri="{FF2B5EF4-FFF2-40B4-BE49-F238E27FC236}">
                    <a16:creationId xmlns:a16="http://schemas.microsoft.com/office/drawing/2014/main" id="{B588657F-B42A-4A47-8CBA-27A0F5CB44F7}"/>
                  </a:ext>
                </a:extLst>
              </p:cNvPr>
              <p:cNvSpPr/>
              <p:nvPr/>
            </p:nvSpPr>
            <p:spPr>
              <a:xfrm>
                <a:off x="3379178" y="2263614"/>
                <a:ext cx="177579" cy="164541"/>
              </a:xfrm>
              <a:prstGeom prst="triangle">
                <a:avLst/>
              </a:prstGeom>
              <a:solidFill>
                <a:srgbClr val="92D050"/>
              </a:solidFill>
              <a:ln w="952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</p:grpSp>
      </p:grpSp>
      <p:grpSp>
        <p:nvGrpSpPr>
          <p:cNvPr id="166" name="그룹 165">
            <a:extLst>
              <a:ext uri="{FF2B5EF4-FFF2-40B4-BE49-F238E27FC236}">
                <a16:creationId xmlns:a16="http://schemas.microsoft.com/office/drawing/2014/main" id="{446AC7AD-7B0B-4027-950A-BF18C61D3502}"/>
              </a:ext>
            </a:extLst>
          </p:cNvPr>
          <p:cNvGrpSpPr/>
          <p:nvPr/>
        </p:nvGrpSpPr>
        <p:grpSpPr>
          <a:xfrm>
            <a:off x="3618161" y="5049851"/>
            <a:ext cx="1352763" cy="215444"/>
            <a:chOff x="3750029" y="2170055"/>
            <a:chExt cx="1352763" cy="215444"/>
          </a:xfrm>
        </p:grpSpPr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A9AA6ECD-42C5-4D8C-B5A5-6CBE1ECD323C}"/>
                </a:ext>
              </a:extLst>
            </p:cNvPr>
            <p:cNvSpPr txBox="1"/>
            <p:nvPr/>
          </p:nvSpPr>
          <p:spPr>
            <a:xfrm>
              <a:off x="3906631" y="2170055"/>
              <a:ext cx="119616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dirty="0">
                  <a:solidFill>
                    <a:schemeClr val="bg1">
                      <a:lumMod val="65000"/>
                    </a:schemeClr>
                  </a:solidFill>
                </a:rPr>
                <a:t>[0MATERIAL] </a:t>
              </a:r>
              <a:r>
                <a:rPr lang="en-US" altLang="ko-KR" sz="800" dirty="0"/>
                <a:t>Material</a:t>
              </a:r>
            </a:p>
          </p:txBody>
        </p:sp>
        <p:grpSp>
          <p:nvGrpSpPr>
            <p:cNvPr id="168" name="그룹 167">
              <a:extLst>
                <a:ext uri="{FF2B5EF4-FFF2-40B4-BE49-F238E27FC236}">
                  <a16:creationId xmlns:a16="http://schemas.microsoft.com/office/drawing/2014/main" id="{06D8B1FB-65A7-4D04-B65F-D9693189A3C0}"/>
                </a:ext>
              </a:extLst>
            </p:cNvPr>
            <p:cNvGrpSpPr/>
            <p:nvPr/>
          </p:nvGrpSpPr>
          <p:grpSpPr>
            <a:xfrm>
              <a:off x="3750029" y="2200326"/>
              <a:ext cx="156604" cy="137229"/>
              <a:chOff x="3379178" y="2197105"/>
              <a:chExt cx="238477" cy="231050"/>
            </a:xfrm>
          </p:grpSpPr>
          <p:grpSp>
            <p:nvGrpSpPr>
              <p:cNvPr id="169" name="그룹 168">
                <a:extLst>
                  <a:ext uri="{FF2B5EF4-FFF2-40B4-BE49-F238E27FC236}">
                    <a16:creationId xmlns:a16="http://schemas.microsoft.com/office/drawing/2014/main" id="{E17E5137-5C9C-4C16-A66A-0AB62E148BF5}"/>
                  </a:ext>
                </a:extLst>
              </p:cNvPr>
              <p:cNvGrpSpPr/>
              <p:nvPr/>
            </p:nvGrpSpPr>
            <p:grpSpPr>
              <a:xfrm>
                <a:off x="3440074" y="2197105"/>
                <a:ext cx="177581" cy="117727"/>
                <a:chOff x="3707904" y="2708920"/>
                <a:chExt cx="177581" cy="117727"/>
              </a:xfrm>
            </p:grpSpPr>
            <p:sp>
              <p:nvSpPr>
                <p:cNvPr id="171" name="직사각형 170">
                  <a:extLst>
                    <a:ext uri="{FF2B5EF4-FFF2-40B4-BE49-F238E27FC236}">
                      <a16:creationId xmlns:a16="http://schemas.microsoft.com/office/drawing/2014/main" id="{3083881F-C7C8-4632-AD59-B4F2D46B227F}"/>
                    </a:ext>
                  </a:extLst>
                </p:cNvPr>
                <p:cNvSpPr/>
                <p:nvPr/>
              </p:nvSpPr>
              <p:spPr>
                <a:xfrm>
                  <a:off x="3707904" y="2708920"/>
                  <a:ext cx="177581" cy="45719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/>
                </a:p>
              </p:txBody>
            </p:sp>
            <p:sp>
              <p:nvSpPr>
                <p:cNvPr id="172" name="직사각형 171">
                  <a:extLst>
                    <a:ext uri="{FF2B5EF4-FFF2-40B4-BE49-F238E27FC236}">
                      <a16:creationId xmlns:a16="http://schemas.microsoft.com/office/drawing/2014/main" id="{5B3E1FF0-ADDE-4DF5-A5E7-F7E1B0E7B4DE}"/>
                    </a:ext>
                  </a:extLst>
                </p:cNvPr>
                <p:cNvSpPr/>
                <p:nvPr/>
              </p:nvSpPr>
              <p:spPr>
                <a:xfrm>
                  <a:off x="3707904" y="2754639"/>
                  <a:ext cx="177581" cy="7200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 dirty="0"/>
                </a:p>
              </p:txBody>
            </p:sp>
          </p:grpSp>
          <p:sp>
            <p:nvSpPr>
              <p:cNvPr id="170" name="이등변 삼각형 169">
                <a:extLst>
                  <a:ext uri="{FF2B5EF4-FFF2-40B4-BE49-F238E27FC236}">
                    <a16:creationId xmlns:a16="http://schemas.microsoft.com/office/drawing/2014/main" id="{7237A3AF-5D45-4855-BD8E-9FEEC32EFBF6}"/>
                  </a:ext>
                </a:extLst>
              </p:cNvPr>
              <p:cNvSpPr/>
              <p:nvPr/>
            </p:nvSpPr>
            <p:spPr>
              <a:xfrm>
                <a:off x="3379178" y="2263614"/>
                <a:ext cx="177579" cy="164541"/>
              </a:xfrm>
              <a:prstGeom prst="triangle">
                <a:avLst/>
              </a:prstGeom>
              <a:solidFill>
                <a:srgbClr val="92D050"/>
              </a:solidFill>
              <a:ln w="952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</p:grpSp>
      </p:grpSp>
      <p:sp>
        <p:nvSpPr>
          <p:cNvPr id="176" name="TextBox 175">
            <a:extLst>
              <a:ext uri="{FF2B5EF4-FFF2-40B4-BE49-F238E27FC236}">
                <a16:creationId xmlns:a16="http://schemas.microsoft.com/office/drawing/2014/main" id="{12B373BE-27A3-4188-8090-8001EB4F7D58}"/>
              </a:ext>
            </a:extLst>
          </p:cNvPr>
          <p:cNvSpPr txBox="1"/>
          <p:nvPr/>
        </p:nvSpPr>
        <p:spPr>
          <a:xfrm>
            <a:off x="3762469" y="5333534"/>
            <a:ext cx="15456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>
                <a:solidFill>
                  <a:schemeClr val="bg1">
                    <a:lumMod val="65000"/>
                  </a:schemeClr>
                </a:solidFill>
              </a:rPr>
              <a:t>[ZCNSTCQTY] </a:t>
            </a:r>
            <a:r>
              <a:rPr lang="en-US" altLang="ko-KR" sz="800" dirty="0"/>
              <a:t>Stock Quantity</a:t>
            </a:r>
          </a:p>
        </p:txBody>
      </p:sp>
      <p:grpSp>
        <p:nvGrpSpPr>
          <p:cNvPr id="186" name="그룹 185">
            <a:extLst>
              <a:ext uri="{FF2B5EF4-FFF2-40B4-BE49-F238E27FC236}">
                <a16:creationId xmlns:a16="http://schemas.microsoft.com/office/drawing/2014/main" id="{77D2259E-4C74-41AA-A693-B49605784687}"/>
              </a:ext>
            </a:extLst>
          </p:cNvPr>
          <p:cNvGrpSpPr/>
          <p:nvPr/>
        </p:nvGrpSpPr>
        <p:grpSpPr>
          <a:xfrm>
            <a:off x="3605867" y="5333534"/>
            <a:ext cx="156604" cy="167500"/>
            <a:chOff x="3605867" y="5154332"/>
            <a:chExt cx="156604" cy="167500"/>
          </a:xfrm>
        </p:grpSpPr>
        <p:sp>
          <p:nvSpPr>
            <p:cNvPr id="181" name="직사각형 180">
              <a:extLst>
                <a:ext uri="{FF2B5EF4-FFF2-40B4-BE49-F238E27FC236}">
                  <a16:creationId xmlns:a16="http://schemas.microsoft.com/office/drawing/2014/main" id="{B9390434-E6A3-42D0-9BB2-EA82D43A77CB}"/>
                </a:ext>
              </a:extLst>
            </p:cNvPr>
            <p:cNvSpPr/>
            <p:nvPr/>
          </p:nvSpPr>
          <p:spPr>
            <a:xfrm>
              <a:off x="3645856" y="5154332"/>
              <a:ext cx="116615" cy="10019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/>
            </a:p>
          </p:txBody>
        </p:sp>
        <p:sp>
          <p:nvSpPr>
            <p:cNvPr id="180" name="직사각형 179">
              <a:extLst>
                <a:ext uri="{FF2B5EF4-FFF2-40B4-BE49-F238E27FC236}">
                  <a16:creationId xmlns:a16="http://schemas.microsoft.com/office/drawing/2014/main" id="{AB9AA73F-B8EF-4840-A306-B65A220B3E39}"/>
                </a:ext>
              </a:extLst>
            </p:cNvPr>
            <p:cNvSpPr/>
            <p:nvPr/>
          </p:nvSpPr>
          <p:spPr>
            <a:xfrm>
              <a:off x="3707934" y="5201739"/>
              <a:ext cx="45719" cy="457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79" name="이등변 삼각형 178">
              <a:extLst>
                <a:ext uri="{FF2B5EF4-FFF2-40B4-BE49-F238E27FC236}">
                  <a16:creationId xmlns:a16="http://schemas.microsoft.com/office/drawing/2014/main" id="{1AB61649-3E49-49D2-AC38-2383E890CEEA}"/>
                </a:ext>
              </a:extLst>
            </p:cNvPr>
            <p:cNvSpPr/>
            <p:nvPr/>
          </p:nvSpPr>
          <p:spPr>
            <a:xfrm>
              <a:off x="3605867" y="5224105"/>
              <a:ext cx="116613" cy="97727"/>
            </a:xfrm>
            <a:prstGeom prst="triangle">
              <a:avLst/>
            </a:prstGeom>
            <a:solidFill>
              <a:srgbClr val="92D050"/>
            </a:solidFill>
            <a:ln w="95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cxnSp>
        <p:nvCxnSpPr>
          <p:cNvPr id="182" name="연결선: 꺾임 181">
            <a:extLst>
              <a:ext uri="{FF2B5EF4-FFF2-40B4-BE49-F238E27FC236}">
                <a16:creationId xmlns:a16="http://schemas.microsoft.com/office/drawing/2014/main" id="{D6F0485B-4A3E-4044-B3E5-096CD103EB2B}"/>
              </a:ext>
            </a:extLst>
          </p:cNvPr>
          <p:cNvCxnSpPr>
            <a:cxnSpLocks/>
          </p:cNvCxnSpPr>
          <p:nvPr/>
        </p:nvCxnSpPr>
        <p:spPr>
          <a:xfrm>
            <a:off x="3372242" y="4514204"/>
            <a:ext cx="152535" cy="94840"/>
          </a:xfrm>
          <a:prstGeom prst="bentConnector3">
            <a:avLst>
              <a:gd name="adj1" fmla="val -2894"/>
            </a:avLst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연결선: 꺾임 182">
            <a:extLst>
              <a:ext uri="{FF2B5EF4-FFF2-40B4-BE49-F238E27FC236}">
                <a16:creationId xmlns:a16="http://schemas.microsoft.com/office/drawing/2014/main" id="{F85C502E-8008-4E01-BB0A-7DF0D4F1852B}"/>
              </a:ext>
            </a:extLst>
          </p:cNvPr>
          <p:cNvCxnSpPr>
            <a:cxnSpLocks/>
          </p:cNvCxnSpPr>
          <p:nvPr/>
        </p:nvCxnSpPr>
        <p:spPr>
          <a:xfrm>
            <a:off x="3372242" y="4738352"/>
            <a:ext cx="152535" cy="94840"/>
          </a:xfrm>
          <a:prstGeom prst="bentConnector3">
            <a:avLst>
              <a:gd name="adj1" fmla="val -2894"/>
            </a:avLst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연결선: 꺾임 183">
            <a:extLst>
              <a:ext uri="{FF2B5EF4-FFF2-40B4-BE49-F238E27FC236}">
                <a16:creationId xmlns:a16="http://schemas.microsoft.com/office/drawing/2014/main" id="{ABA614EF-649E-4132-84F5-DDFB65C27020}"/>
              </a:ext>
            </a:extLst>
          </p:cNvPr>
          <p:cNvCxnSpPr>
            <a:cxnSpLocks/>
          </p:cNvCxnSpPr>
          <p:nvPr/>
        </p:nvCxnSpPr>
        <p:spPr>
          <a:xfrm>
            <a:off x="3372242" y="5041910"/>
            <a:ext cx="152535" cy="94840"/>
          </a:xfrm>
          <a:prstGeom prst="bentConnector3">
            <a:avLst>
              <a:gd name="adj1" fmla="val -2894"/>
            </a:avLst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연결선: 꺾임 184">
            <a:extLst>
              <a:ext uri="{FF2B5EF4-FFF2-40B4-BE49-F238E27FC236}">
                <a16:creationId xmlns:a16="http://schemas.microsoft.com/office/drawing/2014/main" id="{72A89127-3541-49F8-9B14-0E2F2F2A162B}"/>
              </a:ext>
            </a:extLst>
          </p:cNvPr>
          <p:cNvCxnSpPr>
            <a:cxnSpLocks/>
          </p:cNvCxnSpPr>
          <p:nvPr/>
        </p:nvCxnSpPr>
        <p:spPr>
          <a:xfrm>
            <a:off x="3372242" y="5322082"/>
            <a:ext cx="152535" cy="94840"/>
          </a:xfrm>
          <a:prstGeom prst="bentConnector3">
            <a:avLst>
              <a:gd name="adj1" fmla="val -2894"/>
            </a:avLst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연결선: 꺾임 187">
            <a:extLst>
              <a:ext uri="{FF2B5EF4-FFF2-40B4-BE49-F238E27FC236}">
                <a16:creationId xmlns:a16="http://schemas.microsoft.com/office/drawing/2014/main" id="{3E9E3511-0115-4313-9F9E-7D3CC740D1E0}"/>
              </a:ext>
            </a:extLst>
          </p:cNvPr>
          <p:cNvCxnSpPr>
            <a:cxnSpLocks/>
            <a:stCxn id="20" idx="3"/>
            <a:endCxn id="173" idx="2"/>
          </p:cNvCxnSpPr>
          <p:nvPr/>
        </p:nvCxnSpPr>
        <p:spPr>
          <a:xfrm flipV="1">
            <a:off x="1951640" y="4328187"/>
            <a:ext cx="1345838" cy="578095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3">
                <a:lumMod val="60000"/>
                <a:lumOff val="40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3" name="그룹 222">
            <a:extLst>
              <a:ext uri="{FF2B5EF4-FFF2-40B4-BE49-F238E27FC236}">
                <a16:creationId xmlns:a16="http://schemas.microsoft.com/office/drawing/2014/main" id="{B5C26AAE-24BB-4033-9C17-CD202C29A795}"/>
              </a:ext>
            </a:extLst>
          </p:cNvPr>
          <p:cNvGrpSpPr/>
          <p:nvPr/>
        </p:nvGrpSpPr>
        <p:grpSpPr>
          <a:xfrm>
            <a:off x="6097261" y="2133436"/>
            <a:ext cx="1505048" cy="215444"/>
            <a:chOff x="3750029" y="2170055"/>
            <a:chExt cx="1505048" cy="215444"/>
          </a:xfrm>
        </p:grpSpPr>
        <p:sp>
          <p:nvSpPr>
            <p:cNvPr id="224" name="TextBox 223">
              <a:extLst>
                <a:ext uri="{FF2B5EF4-FFF2-40B4-BE49-F238E27FC236}">
                  <a16:creationId xmlns:a16="http://schemas.microsoft.com/office/drawing/2014/main" id="{69828B0B-498A-4F75-823F-076B4EF3DEED}"/>
                </a:ext>
              </a:extLst>
            </p:cNvPr>
            <p:cNvSpPr txBox="1"/>
            <p:nvPr/>
          </p:nvSpPr>
          <p:spPr>
            <a:xfrm>
              <a:off x="3906631" y="2170055"/>
              <a:ext cx="134844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dirty="0">
                  <a:solidFill>
                    <a:schemeClr val="bg1">
                      <a:lumMod val="65000"/>
                    </a:schemeClr>
                  </a:solidFill>
                </a:rPr>
                <a:t>[0CALDAY] </a:t>
              </a:r>
              <a:r>
                <a:rPr lang="en-US" altLang="ko-KR" sz="800" dirty="0"/>
                <a:t>Calendar Day</a:t>
              </a:r>
            </a:p>
          </p:txBody>
        </p:sp>
        <p:grpSp>
          <p:nvGrpSpPr>
            <p:cNvPr id="225" name="그룹 224">
              <a:extLst>
                <a:ext uri="{FF2B5EF4-FFF2-40B4-BE49-F238E27FC236}">
                  <a16:creationId xmlns:a16="http://schemas.microsoft.com/office/drawing/2014/main" id="{915623F0-9D17-4814-AB31-F80EFA62C631}"/>
                </a:ext>
              </a:extLst>
            </p:cNvPr>
            <p:cNvGrpSpPr/>
            <p:nvPr/>
          </p:nvGrpSpPr>
          <p:grpSpPr>
            <a:xfrm>
              <a:off x="3750029" y="2200326"/>
              <a:ext cx="156604" cy="137229"/>
              <a:chOff x="3379178" y="2197105"/>
              <a:chExt cx="238477" cy="231050"/>
            </a:xfrm>
          </p:grpSpPr>
          <p:grpSp>
            <p:nvGrpSpPr>
              <p:cNvPr id="226" name="그룹 225">
                <a:extLst>
                  <a:ext uri="{FF2B5EF4-FFF2-40B4-BE49-F238E27FC236}">
                    <a16:creationId xmlns:a16="http://schemas.microsoft.com/office/drawing/2014/main" id="{72A04CE0-A143-4B40-AE34-9381D33928DB}"/>
                  </a:ext>
                </a:extLst>
              </p:cNvPr>
              <p:cNvGrpSpPr/>
              <p:nvPr/>
            </p:nvGrpSpPr>
            <p:grpSpPr>
              <a:xfrm>
                <a:off x="3440074" y="2197105"/>
                <a:ext cx="177581" cy="117727"/>
                <a:chOff x="3707904" y="2708920"/>
                <a:chExt cx="177581" cy="117727"/>
              </a:xfrm>
            </p:grpSpPr>
            <p:sp>
              <p:nvSpPr>
                <p:cNvPr id="228" name="직사각형 227">
                  <a:extLst>
                    <a:ext uri="{FF2B5EF4-FFF2-40B4-BE49-F238E27FC236}">
                      <a16:creationId xmlns:a16="http://schemas.microsoft.com/office/drawing/2014/main" id="{AB4A3D71-393F-4D8C-9721-D4802D8DCE02}"/>
                    </a:ext>
                  </a:extLst>
                </p:cNvPr>
                <p:cNvSpPr/>
                <p:nvPr/>
              </p:nvSpPr>
              <p:spPr>
                <a:xfrm>
                  <a:off x="3707904" y="2708920"/>
                  <a:ext cx="177581" cy="45719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/>
                </a:p>
              </p:txBody>
            </p:sp>
            <p:sp>
              <p:nvSpPr>
                <p:cNvPr id="229" name="직사각형 228">
                  <a:extLst>
                    <a:ext uri="{FF2B5EF4-FFF2-40B4-BE49-F238E27FC236}">
                      <a16:creationId xmlns:a16="http://schemas.microsoft.com/office/drawing/2014/main" id="{77A9F2A2-FB2C-489A-B842-E95F67BC4C97}"/>
                    </a:ext>
                  </a:extLst>
                </p:cNvPr>
                <p:cNvSpPr/>
                <p:nvPr/>
              </p:nvSpPr>
              <p:spPr>
                <a:xfrm>
                  <a:off x="3707904" y="2754639"/>
                  <a:ext cx="177581" cy="7200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 dirty="0"/>
                </a:p>
              </p:txBody>
            </p:sp>
          </p:grpSp>
          <p:sp>
            <p:nvSpPr>
              <p:cNvPr id="227" name="이등변 삼각형 226">
                <a:extLst>
                  <a:ext uri="{FF2B5EF4-FFF2-40B4-BE49-F238E27FC236}">
                    <a16:creationId xmlns:a16="http://schemas.microsoft.com/office/drawing/2014/main" id="{3CA9733C-CB21-40A4-B887-377C5C950E09}"/>
                  </a:ext>
                </a:extLst>
              </p:cNvPr>
              <p:cNvSpPr/>
              <p:nvPr/>
            </p:nvSpPr>
            <p:spPr>
              <a:xfrm>
                <a:off x="3379178" y="2263614"/>
                <a:ext cx="177579" cy="164541"/>
              </a:xfrm>
              <a:prstGeom prst="triangle">
                <a:avLst/>
              </a:prstGeom>
              <a:solidFill>
                <a:srgbClr val="92D050"/>
              </a:solidFill>
              <a:ln w="952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</p:grpSp>
      </p:grpSp>
      <p:cxnSp>
        <p:nvCxnSpPr>
          <p:cNvPr id="230" name="연결선: 꺾임 229">
            <a:extLst>
              <a:ext uri="{FF2B5EF4-FFF2-40B4-BE49-F238E27FC236}">
                <a16:creationId xmlns:a16="http://schemas.microsoft.com/office/drawing/2014/main" id="{473F5FDB-AA2E-4664-9DC1-F58C8DF4C808}"/>
              </a:ext>
            </a:extLst>
          </p:cNvPr>
          <p:cNvCxnSpPr>
            <a:cxnSpLocks/>
          </p:cNvCxnSpPr>
          <p:nvPr/>
        </p:nvCxnSpPr>
        <p:spPr>
          <a:xfrm>
            <a:off x="5823809" y="2177284"/>
            <a:ext cx="152535" cy="94840"/>
          </a:xfrm>
          <a:prstGeom prst="bentConnector3">
            <a:avLst>
              <a:gd name="adj1" fmla="val -2894"/>
            </a:avLst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1" name="그룹 230">
            <a:extLst>
              <a:ext uri="{FF2B5EF4-FFF2-40B4-BE49-F238E27FC236}">
                <a16:creationId xmlns:a16="http://schemas.microsoft.com/office/drawing/2014/main" id="{45965A98-FD8C-46BD-ABAD-7B828452E718}"/>
              </a:ext>
            </a:extLst>
          </p:cNvPr>
          <p:cNvGrpSpPr/>
          <p:nvPr/>
        </p:nvGrpSpPr>
        <p:grpSpPr>
          <a:xfrm>
            <a:off x="6097261" y="2354947"/>
            <a:ext cx="1779162" cy="215444"/>
            <a:chOff x="3750029" y="2170055"/>
            <a:chExt cx="1779162" cy="215444"/>
          </a:xfrm>
        </p:grpSpPr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id="{1ADE844B-7663-44B7-84E3-9A020E7AE392}"/>
                </a:ext>
              </a:extLst>
            </p:cNvPr>
            <p:cNvSpPr txBox="1"/>
            <p:nvPr/>
          </p:nvSpPr>
          <p:spPr>
            <a:xfrm>
              <a:off x="3906631" y="2170055"/>
              <a:ext cx="162256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dirty="0">
                  <a:solidFill>
                    <a:schemeClr val="bg1">
                      <a:lumMod val="65000"/>
                    </a:schemeClr>
                  </a:solidFill>
                </a:rPr>
                <a:t>[0STOR_LOC] </a:t>
              </a:r>
              <a:r>
                <a:rPr lang="en-US" altLang="ko-KR" sz="800" dirty="0"/>
                <a:t>Storage Location</a:t>
              </a:r>
            </a:p>
          </p:txBody>
        </p:sp>
        <p:grpSp>
          <p:nvGrpSpPr>
            <p:cNvPr id="233" name="그룹 232">
              <a:extLst>
                <a:ext uri="{FF2B5EF4-FFF2-40B4-BE49-F238E27FC236}">
                  <a16:creationId xmlns:a16="http://schemas.microsoft.com/office/drawing/2014/main" id="{837C3366-2740-4552-A6DD-1BEC8100A85C}"/>
                </a:ext>
              </a:extLst>
            </p:cNvPr>
            <p:cNvGrpSpPr/>
            <p:nvPr/>
          </p:nvGrpSpPr>
          <p:grpSpPr>
            <a:xfrm>
              <a:off x="3750029" y="2200326"/>
              <a:ext cx="156604" cy="137229"/>
              <a:chOff x="3379178" y="2197105"/>
              <a:chExt cx="238477" cy="231050"/>
            </a:xfrm>
          </p:grpSpPr>
          <p:grpSp>
            <p:nvGrpSpPr>
              <p:cNvPr id="234" name="그룹 233">
                <a:extLst>
                  <a:ext uri="{FF2B5EF4-FFF2-40B4-BE49-F238E27FC236}">
                    <a16:creationId xmlns:a16="http://schemas.microsoft.com/office/drawing/2014/main" id="{F3CE7390-4F17-4365-B1F1-2C1A1DD1AD02}"/>
                  </a:ext>
                </a:extLst>
              </p:cNvPr>
              <p:cNvGrpSpPr/>
              <p:nvPr/>
            </p:nvGrpSpPr>
            <p:grpSpPr>
              <a:xfrm>
                <a:off x="3440074" y="2197105"/>
                <a:ext cx="177581" cy="117727"/>
                <a:chOff x="3707904" y="2708920"/>
                <a:chExt cx="177581" cy="117727"/>
              </a:xfrm>
            </p:grpSpPr>
            <p:sp>
              <p:nvSpPr>
                <p:cNvPr id="236" name="직사각형 235">
                  <a:extLst>
                    <a:ext uri="{FF2B5EF4-FFF2-40B4-BE49-F238E27FC236}">
                      <a16:creationId xmlns:a16="http://schemas.microsoft.com/office/drawing/2014/main" id="{8B2EDA4D-8821-49B3-9610-9E8DDF02EBD6}"/>
                    </a:ext>
                  </a:extLst>
                </p:cNvPr>
                <p:cNvSpPr/>
                <p:nvPr/>
              </p:nvSpPr>
              <p:spPr>
                <a:xfrm>
                  <a:off x="3707904" y="2708920"/>
                  <a:ext cx="177581" cy="45719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/>
                </a:p>
              </p:txBody>
            </p:sp>
            <p:sp>
              <p:nvSpPr>
                <p:cNvPr id="237" name="직사각형 236">
                  <a:extLst>
                    <a:ext uri="{FF2B5EF4-FFF2-40B4-BE49-F238E27FC236}">
                      <a16:creationId xmlns:a16="http://schemas.microsoft.com/office/drawing/2014/main" id="{4668724B-C592-45C8-9C5D-429B3D4CDF68}"/>
                    </a:ext>
                  </a:extLst>
                </p:cNvPr>
                <p:cNvSpPr/>
                <p:nvPr/>
              </p:nvSpPr>
              <p:spPr>
                <a:xfrm>
                  <a:off x="3707904" y="2754639"/>
                  <a:ext cx="177581" cy="7200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 dirty="0"/>
                </a:p>
              </p:txBody>
            </p:sp>
          </p:grpSp>
          <p:sp>
            <p:nvSpPr>
              <p:cNvPr id="235" name="이등변 삼각형 234">
                <a:extLst>
                  <a:ext uri="{FF2B5EF4-FFF2-40B4-BE49-F238E27FC236}">
                    <a16:creationId xmlns:a16="http://schemas.microsoft.com/office/drawing/2014/main" id="{DA7B6523-8586-4BF3-9333-C023CDEBE145}"/>
                  </a:ext>
                </a:extLst>
              </p:cNvPr>
              <p:cNvSpPr/>
              <p:nvPr/>
            </p:nvSpPr>
            <p:spPr>
              <a:xfrm>
                <a:off x="3379178" y="2263614"/>
                <a:ext cx="177579" cy="164541"/>
              </a:xfrm>
              <a:prstGeom prst="triangle">
                <a:avLst/>
              </a:prstGeom>
              <a:solidFill>
                <a:srgbClr val="92D050"/>
              </a:solidFill>
              <a:ln w="952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</p:grpSp>
      </p:grpSp>
      <p:cxnSp>
        <p:nvCxnSpPr>
          <p:cNvPr id="238" name="연결선: 꺾임 237">
            <a:extLst>
              <a:ext uri="{FF2B5EF4-FFF2-40B4-BE49-F238E27FC236}">
                <a16:creationId xmlns:a16="http://schemas.microsoft.com/office/drawing/2014/main" id="{F3C60864-ADAB-4498-A556-8DD0C8A36433}"/>
              </a:ext>
            </a:extLst>
          </p:cNvPr>
          <p:cNvCxnSpPr>
            <a:cxnSpLocks/>
          </p:cNvCxnSpPr>
          <p:nvPr/>
        </p:nvCxnSpPr>
        <p:spPr>
          <a:xfrm>
            <a:off x="5823809" y="2398795"/>
            <a:ext cx="152535" cy="94840"/>
          </a:xfrm>
          <a:prstGeom prst="bentConnector3">
            <a:avLst>
              <a:gd name="adj1" fmla="val -2894"/>
            </a:avLst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9" name="그룹 238">
            <a:extLst>
              <a:ext uri="{FF2B5EF4-FFF2-40B4-BE49-F238E27FC236}">
                <a16:creationId xmlns:a16="http://schemas.microsoft.com/office/drawing/2014/main" id="{ABF97B99-2F98-40FE-AE9C-77609B100976}"/>
              </a:ext>
            </a:extLst>
          </p:cNvPr>
          <p:cNvGrpSpPr/>
          <p:nvPr/>
        </p:nvGrpSpPr>
        <p:grpSpPr>
          <a:xfrm>
            <a:off x="6097261" y="2617366"/>
            <a:ext cx="2660814" cy="215444"/>
            <a:chOff x="3750029" y="2170055"/>
            <a:chExt cx="2660814" cy="215444"/>
          </a:xfrm>
        </p:grpSpPr>
        <p:sp>
          <p:nvSpPr>
            <p:cNvPr id="240" name="TextBox 239">
              <a:extLst>
                <a:ext uri="{FF2B5EF4-FFF2-40B4-BE49-F238E27FC236}">
                  <a16:creationId xmlns:a16="http://schemas.microsoft.com/office/drawing/2014/main" id="{2C0826F8-5B0A-4D08-863B-867D34787DDB}"/>
                </a:ext>
              </a:extLst>
            </p:cNvPr>
            <p:cNvSpPr txBox="1"/>
            <p:nvPr/>
          </p:nvSpPr>
          <p:spPr>
            <a:xfrm>
              <a:off x="3906631" y="2170055"/>
              <a:ext cx="250421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dirty="0">
                  <a:solidFill>
                    <a:schemeClr val="bg1">
                      <a:lumMod val="65000"/>
                    </a:schemeClr>
                  </a:solidFill>
                </a:rPr>
                <a:t>[0STOR_LOC__ZSTORTYPE] </a:t>
              </a:r>
              <a:r>
                <a:rPr lang="en-US" altLang="ko-KR" sz="800" dirty="0"/>
                <a:t>Storage Location Type</a:t>
              </a:r>
            </a:p>
          </p:txBody>
        </p:sp>
        <p:grpSp>
          <p:nvGrpSpPr>
            <p:cNvPr id="241" name="그룹 240">
              <a:extLst>
                <a:ext uri="{FF2B5EF4-FFF2-40B4-BE49-F238E27FC236}">
                  <a16:creationId xmlns:a16="http://schemas.microsoft.com/office/drawing/2014/main" id="{7D747693-660B-4A31-9170-B806731D4D72}"/>
                </a:ext>
              </a:extLst>
            </p:cNvPr>
            <p:cNvGrpSpPr/>
            <p:nvPr/>
          </p:nvGrpSpPr>
          <p:grpSpPr>
            <a:xfrm>
              <a:off x="3750029" y="2200326"/>
              <a:ext cx="156604" cy="137229"/>
              <a:chOff x="3379178" y="2197105"/>
              <a:chExt cx="238477" cy="231050"/>
            </a:xfrm>
          </p:grpSpPr>
          <p:grpSp>
            <p:nvGrpSpPr>
              <p:cNvPr id="242" name="그룹 241">
                <a:extLst>
                  <a:ext uri="{FF2B5EF4-FFF2-40B4-BE49-F238E27FC236}">
                    <a16:creationId xmlns:a16="http://schemas.microsoft.com/office/drawing/2014/main" id="{5961867B-7005-4E07-A86F-133965BEE892}"/>
                  </a:ext>
                </a:extLst>
              </p:cNvPr>
              <p:cNvGrpSpPr/>
              <p:nvPr/>
            </p:nvGrpSpPr>
            <p:grpSpPr>
              <a:xfrm>
                <a:off x="3440074" y="2197105"/>
                <a:ext cx="177581" cy="117727"/>
                <a:chOff x="3707904" y="2708920"/>
                <a:chExt cx="177581" cy="117727"/>
              </a:xfrm>
            </p:grpSpPr>
            <p:sp>
              <p:nvSpPr>
                <p:cNvPr id="244" name="직사각형 243">
                  <a:extLst>
                    <a:ext uri="{FF2B5EF4-FFF2-40B4-BE49-F238E27FC236}">
                      <a16:creationId xmlns:a16="http://schemas.microsoft.com/office/drawing/2014/main" id="{5E642134-A395-4AE9-A80B-152CD4D1C450}"/>
                    </a:ext>
                  </a:extLst>
                </p:cNvPr>
                <p:cNvSpPr/>
                <p:nvPr/>
              </p:nvSpPr>
              <p:spPr>
                <a:xfrm>
                  <a:off x="3707904" y="2708920"/>
                  <a:ext cx="177581" cy="45719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/>
                </a:p>
              </p:txBody>
            </p:sp>
            <p:sp>
              <p:nvSpPr>
                <p:cNvPr id="245" name="직사각형 244">
                  <a:extLst>
                    <a:ext uri="{FF2B5EF4-FFF2-40B4-BE49-F238E27FC236}">
                      <a16:creationId xmlns:a16="http://schemas.microsoft.com/office/drawing/2014/main" id="{6757D801-D88B-4F88-A23E-4BEADD258EB5}"/>
                    </a:ext>
                  </a:extLst>
                </p:cNvPr>
                <p:cNvSpPr/>
                <p:nvPr/>
              </p:nvSpPr>
              <p:spPr>
                <a:xfrm>
                  <a:off x="3707904" y="2754639"/>
                  <a:ext cx="177581" cy="7200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 dirty="0"/>
                </a:p>
              </p:txBody>
            </p:sp>
          </p:grpSp>
          <p:sp>
            <p:nvSpPr>
              <p:cNvPr id="243" name="이등변 삼각형 242">
                <a:extLst>
                  <a:ext uri="{FF2B5EF4-FFF2-40B4-BE49-F238E27FC236}">
                    <a16:creationId xmlns:a16="http://schemas.microsoft.com/office/drawing/2014/main" id="{26D75BBD-4738-4075-9BE6-5865D19B3355}"/>
                  </a:ext>
                </a:extLst>
              </p:cNvPr>
              <p:cNvSpPr/>
              <p:nvPr/>
            </p:nvSpPr>
            <p:spPr>
              <a:xfrm>
                <a:off x="3379178" y="2263614"/>
                <a:ext cx="177579" cy="164541"/>
              </a:xfrm>
              <a:prstGeom prst="triangle">
                <a:avLst/>
              </a:prstGeom>
              <a:solidFill>
                <a:srgbClr val="92D050"/>
              </a:solidFill>
              <a:ln w="952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</p:grpSp>
      </p:grpSp>
      <p:cxnSp>
        <p:nvCxnSpPr>
          <p:cNvPr id="246" name="연결선: 꺾임 245">
            <a:extLst>
              <a:ext uri="{FF2B5EF4-FFF2-40B4-BE49-F238E27FC236}">
                <a16:creationId xmlns:a16="http://schemas.microsoft.com/office/drawing/2014/main" id="{DAAB6552-7B93-4743-A644-8CAC89718488}"/>
              </a:ext>
            </a:extLst>
          </p:cNvPr>
          <p:cNvCxnSpPr>
            <a:cxnSpLocks/>
          </p:cNvCxnSpPr>
          <p:nvPr/>
        </p:nvCxnSpPr>
        <p:spPr>
          <a:xfrm>
            <a:off x="5823809" y="2661214"/>
            <a:ext cx="152535" cy="94840"/>
          </a:xfrm>
          <a:prstGeom prst="bentConnector3">
            <a:avLst>
              <a:gd name="adj1" fmla="val -2894"/>
            </a:avLst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7" name="그룹 246">
            <a:extLst>
              <a:ext uri="{FF2B5EF4-FFF2-40B4-BE49-F238E27FC236}">
                <a16:creationId xmlns:a16="http://schemas.microsoft.com/office/drawing/2014/main" id="{7D98BBFC-3138-45BE-A205-4A1DA04C63AC}"/>
              </a:ext>
            </a:extLst>
          </p:cNvPr>
          <p:cNvGrpSpPr/>
          <p:nvPr/>
        </p:nvGrpSpPr>
        <p:grpSpPr>
          <a:xfrm>
            <a:off x="6097261" y="2883044"/>
            <a:ext cx="1352763" cy="215444"/>
            <a:chOff x="3750029" y="2170055"/>
            <a:chExt cx="1352763" cy="215444"/>
          </a:xfrm>
        </p:grpSpPr>
        <p:sp>
          <p:nvSpPr>
            <p:cNvPr id="248" name="TextBox 247">
              <a:extLst>
                <a:ext uri="{FF2B5EF4-FFF2-40B4-BE49-F238E27FC236}">
                  <a16:creationId xmlns:a16="http://schemas.microsoft.com/office/drawing/2014/main" id="{B29FEF40-12EF-4F1C-B0CC-9675AE5765EF}"/>
                </a:ext>
              </a:extLst>
            </p:cNvPr>
            <p:cNvSpPr txBox="1"/>
            <p:nvPr/>
          </p:nvSpPr>
          <p:spPr>
            <a:xfrm>
              <a:off x="3906631" y="2170055"/>
              <a:ext cx="119616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dirty="0">
                  <a:solidFill>
                    <a:schemeClr val="bg1">
                      <a:lumMod val="65000"/>
                    </a:schemeClr>
                  </a:solidFill>
                </a:rPr>
                <a:t>[0MATERIAL] </a:t>
              </a:r>
              <a:r>
                <a:rPr lang="en-US" altLang="ko-KR" sz="800" dirty="0"/>
                <a:t>Material</a:t>
              </a:r>
            </a:p>
          </p:txBody>
        </p:sp>
        <p:grpSp>
          <p:nvGrpSpPr>
            <p:cNvPr id="249" name="그룹 248">
              <a:extLst>
                <a:ext uri="{FF2B5EF4-FFF2-40B4-BE49-F238E27FC236}">
                  <a16:creationId xmlns:a16="http://schemas.microsoft.com/office/drawing/2014/main" id="{3F1F2C42-F623-40C5-9763-A689618FFA21}"/>
                </a:ext>
              </a:extLst>
            </p:cNvPr>
            <p:cNvGrpSpPr/>
            <p:nvPr/>
          </p:nvGrpSpPr>
          <p:grpSpPr>
            <a:xfrm>
              <a:off x="3750029" y="2200326"/>
              <a:ext cx="156604" cy="137229"/>
              <a:chOff x="3379178" y="2197105"/>
              <a:chExt cx="238477" cy="231050"/>
            </a:xfrm>
          </p:grpSpPr>
          <p:grpSp>
            <p:nvGrpSpPr>
              <p:cNvPr id="250" name="그룹 249">
                <a:extLst>
                  <a:ext uri="{FF2B5EF4-FFF2-40B4-BE49-F238E27FC236}">
                    <a16:creationId xmlns:a16="http://schemas.microsoft.com/office/drawing/2014/main" id="{73DBA61A-9EA1-490E-A1A6-A3E18F5DD217}"/>
                  </a:ext>
                </a:extLst>
              </p:cNvPr>
              <p:cNvGrpSpPr/>
              <p:nvPr/>
            </p:nvGrpSpPr>
            <p:grpSpPr>
              <a:xfrm>
                <a:off x="3440074" y="2197105"/>
                <a:ext cx="177581" cy="117727"/>
                <a:chOff x="3707904" y="2708920"/>
                <a:chExt cx="177581" cy="117727"/>
              </a:xfrm>
            </p:grpSpPr>
            <p:sp>
              <p:nvSpPr>
                <p:cNvPr id="252" name="직사각형 251">
                  <a:extLst>
                    <a:ext uri="{FF2B5EF4-FFF2-40B4-BE49-F238E27FC236}">
                      <a16:creationId xmlns:a16="http://schemas.microsoft.com/office/drawing/2014/main" id="{063C1FAD-9DED-4A3F-9C94-ED6FD90A654A}"/>
                    </a:ext>
                  </a:extLst>
                </p:cNvPr>
                <p:cNvSpPr/>
                <p:nvPr/>
              </p:nvSpPr>
              <p:spPr>
                <a:xfrm>
                  <a:off x="3707904" y="2708920"/>
                  <a:ext cx="177581" cy="45719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/>
                </a:p>
              </p:txBody>
            </p:sp>
            <p:sp>
              <p:nvSpPr>
                <p:cNvPr id="253" name="직사각형 252">
                  <a:extLst>
                    <a:ext uri="{FF2B5EF4-FFF2-40B4-BE49-F238E27FC236}">
                      <a16:creationId xmlns:a16="http://schemas.microsoft.com/office/drawing/2014/main" id="{06DCD2F2-F679-4DD7-88CF-E4B789666F32}"/>
                    </a:ext>
                  </a:extLst>
                </p:cNvPr>
                <p:cNvSpPr/>
                <p:nvPr/>
              </p:nvSpPr>
              <p:spPr>
                <a:xfrm>
                  <a:off x="3707904" y="2754639"/>
                  <a:ext cx="177581" cy="7200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 dirty="0"/>
                </a:p>
              </p:txBody>
            </p:sp>
          </p:grpSp>
          <p:sp>
            <p:nvSpPr>
              <p:cNvPr id="251" name="이등변 삼각형 250">
                <a:extLst>
                  <a:ext uri="{FF2B5EF4-FFF2-40B4-BE49-F238E27FC236}">
                    <a16:creationId xmlns:a16="http://schemas.microsoft.com/office/drawing/2014/main" id="{CCA4AB45-EA6D-44F7-9C1C-4F4816378882}"/>
                  </a:ext>
                </a:extLst>
              </p:cNvPr>
              <p:cNvSpPr/>
              <p:nvPr/>
            </p:nvSpPr>
            <p:spPr>
              <a:xfrm>
                <a:off x="3379178" y="2263614"/>
                <a:ext cx="177579" cy="164541"/>
              </a:xfrm>
              <a:prstGeom prst="triangle">
                <a:avLst/>
              </a:prstGeom>
              <a:solidFill>
                <a:srgbClr val="92D050"/>
              </a:solidFill>
              <a:ln w="952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</p:grpSp>
      </p:grpSp>
      <p:cxnSp>
        <p:nvCxnSpPr>
          <p:cNvPr id="254" name="연결선: 꺾임 253">
            <a:extLst>
              <a:ext uri="{FF2B5EF4-FFF2-40B4-BE49-F238E27FC236}">
                <a16:creationId xmlns:a16="http://schemas.microsoft.com/office/drawing/2014/main" id="{A239E35E-0D53-471E-B604-37F899DF3180}"/>
              </a:ext>
            </a:extLst>
          </p:cNvPr>
          <p:cNvCxnSpPr>
            <a:cxnSpLocks/>
          </p:cNvCxnSpPr>
          <p:nvPr/>
        </p:nvCxnSpPr>
        <p:spPr>
          <a:xfrm>
            <a:off x="5823809" y="2926892"/>
            <a:ext cx="152535" cy="94840"/>
          </a:xfrm>
          <a:prstGeom prst="bentConnector3">
            <a:avLst>
              <a:gd name="adj1" fmla="val -2894"/>
            </a:avLst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5" name="그룹 254">
            <a:extLst>
              <a:ext uri="{FF2B5EF4-FFF2-40B4-BE49-F238E27FC236}">
                <a16:creationId xmlns:a16="http://schemas.microsoft.com/office/drawing/2014/main" id="{EA346B94-B95F-4D4A-B57C-A9059E0F616A}"/>
              </a:ext>
            </a:extLst>
          </p:cNvPr>
          <p:cNvGrpSpPr/>
          <p:nvPr/>
        </p:nvGrpSpPr>
        <p:grpSpPr>
          <a:xfrm>
            <a:off x="6097261" y="3128401"/>
            <a:ext cx="2237621" cy="215444"/>
            <a:chOff x="3750029" y="2170055"/>
            <a:chExt cx="2237621" cy="215444"/>
          </a:xfrm>
        </p:grpSpPr>
        <p:sp>
          <p:nvSpPr>
            <p:cNvPr id="256" name="TextBox 255">
              <a:extLst>
                <a:ext uri="{FF2B5EF4-FFF2-40B4-BE49-F238E27FC236}">
                  <a16:creationId xmlns:a16="http://schemas.microsoft.com/office/drawing/2014/main" id="{F6D3263D-A087-488A-8731-557C72F97BEA}"/>
                </a:ext>
              </a:extLst>
            </p:cNvPr>
            <p:cNvSpPr txBox="1"/>
            <p:nvPr/>
          </p:nvSpPr>
          <p:spPr>
            <a:xfrm>
              <a:off x="3906631" y="2170055"/>
              <a:ext cx="208101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dirty="0">
                  <a:solidFill>
                    <a:schemeClr val="bg1">
                      <a:lumMod val="65000"/>
                    </a:schemeClr>
                  </a:solidFill>
                </a:rPr>
                <a:t>[0MATERIAL__ZBRANG] </a:t>
              </a:r>
              <a:r>
                <a:rPr lang="en-US" altLang="ko-KR" sz="800" dirty="0"/>
                <a:t>Brand Group</a:t>
              </a:r>
              <a:r>
                <a:rPr lang="ko-KR" altLang="en-US" sz="800" dirty="0"/>
                <a:t> </a:t>
              </a:r>
              <a:r>
                <a:rPr lang="en-US" altLang="ko-KR" sz="800" dirty="0"/>
                <a:t>(N)</a:t>
              </a:r>
            </a:p>
          </p:txBody>
        </p:sp>
        <p:grpSp>
          <p:nvGrpSpPr>
            <p:cNvPr id="257" name="그룹 256">
              <a:extLst>
                <a:ext uri="{FF2B5EF4-FFF2-40B4-BE49-F238E27FC236}">
                  <a16:creationId xmlns:a16="http://schemas.microsoft.com/office/drawing/2014/main" id="{66C5DFC6-C284-4EA5-858E-A4FF02509CC4}"/>
                </a:ext>
              </a:extLst>
            </p:cNvPr>
            <p:cNvGrpSpPr/>
            <p:nvPr/>
          </p:nvGrpSpPr>
          <p:grpSpPr>
            <a:xfrm>
              <a:off x="3750029" y="2200326"/>
              <a:ext cx="156604" cy="137229"/>
              <a:chOff x="3379178" y="2197105"/>
              <a:chExt cx="238477" cy="231050"/>
            </a:xfrm>
          </p:grpSpPr>
          <p:grpSp>
            <p:nvGrpSpPr>
              <p:cNvPr id="258" name="그룹 257">
                <a:extLst>
                  <a:ext uri="{FF2B5EF4-FFF2-40B4-BE49-F238E27FC236}">
                    <a16:creationId xmlns:a16="http://schemas.microsoft.com/office/drawing/2014/main" id="{B5849424-8049-40EF-9F59-495A60C43AD5}"/>
                  </a:ext>
                </a:extLst>
              </p:cNvPr>
              <p:cNvGrpSpPr/>
              <p:nvPr/>
            </p:nvGrpSpPr>
            <p:grpSpPr>
              <a:xfrm>
                <a:off x="3440074" y="2197105"/>
                <a:ext cx="177581" cy="117727"/>
                <a:chOff x="3707904" y="2708920"/>
                <a:chExt cx="177581" cy="117727"/>
              </a:xfrm>
            </p:grpSpPr>
            <p:sp>
              <p:nvSpPr>
                <p:cNvPr id="260" name="직사각형 259">
                  <a:extLst>
                    <a:ext uri="{FF2B5EF4-FFF2-40B4-BE49-F238E27FC236}">
                      <a16:creationId xmlns:a16="http://schemas.microsoft.com/office/drawing/2014/main" id="{9F6D54A3-9DC8-409B-8B74-23D97F19D4A2}"/>
                    </a:ext>
                  </a:extLst>
                </p:cNvPr>
                <p:cNvSpPr/>
                <p:nvPr/>
              </p:nvSpPr>
              <p:spPr>
                <a:xfrm>
                  <a:off x="3707904" y="2708920"/>
                  <a:ext cx="177581" cy="45719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/>
                </a:p>
              </p:txBody>
            </p:sp>
            <p:sp>
              <p:nvSpPr>
                <p:cNvPr id="261" name="직사각형 260">
                  <a:extLst>
                    <a:ext uri="{FF2B5EF4-FFF2-40B4-BE49-F238E27FC236}">
                      <a16:creationId xmlns:a16="http://schemas.microsoft.com/office/drawing/2014/main" id="{C4F440AD-BBB9-4A86-A0AC-BE7379C0680B}"/>
                    </a:ext>
                  </a:extLst>
                </p:cNvPr>
                <p:cNvSpPr/>
                <p:nvPr/>
              </p:nvSpPr>
              <p:spPr>
                <a:xfrm>
                  <a:off x="3707904" y="2754639"/>
                  <a:ext cx="177581" cy="7200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 dirty="0"/>
                </a:p>
              </p:txBody>
            </p:sp>
          </p:grpSp>
          <p:sp>
            <p:nvSpPr>
              <p:cNvPr id="259" name="이등변 삼각형 258">
                <a:extLst>
                  <a:ext uri="{FF2B5EF4-FFF2-40B4-BE49-F238E27FC236}">
                    <a16:creationId xmlns:a16="http://schemas.microsoft.com/office/drawing/2014/main" id="{29A08867-C68C-44CB-9DE7-7B4B871456EE}"/>
                  </a:ext>
                </a:extLst>
              </p:cNvPr>
              <p:cNvSpPr/>
              <p:nvPr/>
            </p:nvSpPr>
            <p:spPr>
              <a:xfrm>
                <a:off x="3379178" y="2263614"/>
                <a:ext cx="177579" cy="164541"/>
              </a:xfrm>
              <a:prstGeom prst="triangle">
                <a:avLst/>
              </a:prstGeom>
              <a:solidFill>
                <a:srgbClr val="92D050"/>
              </a:solidFill>
              <a:ln w="952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</p:grpSp>
      </p:grpSp>
      <p:cxnSp>
        <p:nvCxnSpPr>
          <p:cNvPr id="262" name="연결선: 꺾임 261">
            <a:extLst>
              <a:ext uri="{FF2B5EF4-FFF2-40B4-BE49-F238E27FC236}">
                <a16:creationId xmlns:a16="http://schemas.microsoft.com/office/drawing/2014/main" id="{DFBB27B0-18BA-4129-975F-2874300F1102}"/>
              </a:ext>
            </a:extLst>
          </p:cNvPr>
          <p:cNvCxnSpPr>
            <a:cxnSpLocks/>
          </p:cNvCxnSpPr>
          <p:nvPr/>
        </p:nvCxnSpPr>
        <p:spPr>
          <a:xfrm>
            <a:off x="5823809" y="3172249"/>
            <a:ext cx="152535" cy="94840"/>
          </a:xfrm>
          <a:prstGeom prst="bentConnector3">
            <a:avLst>
              <a:gd name="adj1" fmla="val -2894"/>
            </a:avLst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3" name="그룹 262">
            <a:extLst>
              <a:ext uri="{FF2B5EF4-FFF2-40B4-BE49-F238E27FC236}">
                <a16:creationId xmlns:a16="http://schemas.microsoft.com/office/drawing/2014/main" id="{D24C5C43-2212-4042-AEE5-B6F725734767}"/>
              </a:ext>
            </a:extLst>
          </p:cNvPr>
          <p:cNvGrpSpPr/>
          <p:nvPr/>
        </p:nvGrpSpPr>
        <p:grpSpPr>
          <a:xfrm>
            <a:off x="6097261" y="3372386"/>
            <a:ext cx="2601502" cy="215444"/>
            <a:chOff x="3750029" y="2170055"/>
            <a:chExt cx="2601502" cy="215444"/>
          </a:xfrm>
        </p:grpSpPr>
        <p:sp>
          <p:nvSpPr>
            <p:cNvPr id="264" name="TextBox 263">
              <a:extLst>
                <a:ext uri="{FF2B5EF4-FFF2-40B4-BE49-F238E27FC236}">
                  <a16:creationId xmlns:a16="http://schemas.microsoft.com/office/drawing/2014/main" id="{1D75311C-BD51-4E28-A34F-0EE863F2182C}"/>
                </a:ext>
              </a:extLst>
            </p:cNvPr>
            <p:cNvSpPr txBox="1"/>
            <p:nvPr/>
          </p:nvSpPr>
          <p:spPr>
            <a:xfrm>
              <a:off x="3906631" y="2170055"/>
              <a:ext cx="244490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dirty="0">
                  <a:solidFill>
                    <a:schemeClr val="bg1">
                      <a:lumMod val="65000"/>
                    </a:schemeClr>
                  </a:solidFill>
                </a:rPr>
                <a:t>[0MATERIAL__0MATL_GRP_1] </a:t>
              </a:r>
              <a:r>
                <a:rPr lang="en-US" altLang="ko-KR" sz="800" dirty="0"/>
                <a:t>Material Usage</a:t>
              </a:r>
              <a:r>
                <a:rPr lang="ko-KR" altLang="en-US" sz="800" dirty="0"/>
                <a:t> </a:t>
              </a:r>
              <a:r>
                <a:rPr lang="en-US" altLang="ko-KR" sz="800" dirty="0"/>
                <a:t>(N)</a:t>
              </a:r>
            </a:p>
          </p:txBody>
        </p:sp>
        <p:grpSp>
          <p:nvGrpSpPr>
            <p:cNvPr id="265" name="그룹 264">
              <a:extLst>
                <a:ext uri="{FF2B5EF4-FFF2-40B4-BE49-F238E27FC236}">
                  <a16:creationId xmlns:a16="http://schemas.microsoft.com/office/drawing/2014/main" id="{8A7BAFB9-0CD3-4294-826C-ECF0ED2E49C6}"/>
                </a:ext>
              </a:extLst>
            </p:cNvPr>
            <p:cNvGrpSpPr/>
            <p:nvPr/>
          </p:nvGrpSpPr>
          <p:grpSpPr>
            <a:xfrm>
              <a:off x="3750029" y="2200326"/>
              <a:ext cx="156604" cy="137229"/>
              <a:chOff x="3379178" y="2197105"/>
              <a:chExt cx="238477" cy="231050"/>
            </a:xfrm>
          </p:grpSpPr>
          <p:grpSp>
            <p:nvGrpSpPr>
              <p:cNvPr id="266" name="그룹 265">
                <a:extLst>
                  <a:ext uri="{FF2B5EF4-FFF2-40B4-BE49-F238E27FC236}">
                    <a16:creationId xmlns:a16="http://schemas.microsoft.com/office/drawing/2014/main" id="{5B7921CD-E9F5-4841-839F-1282CD087A21}"/>
                  </a:ext>
                </a:extLst>
              </p:cNvPr>
              <p:cNvGrpSpPr/>
              <p:nvPr/>
            </p:nvGrpSpPr>
            <p:grpSpPr>
              <a:xfrm>
                <a:off x="3440074" y="2197105"/>
                <a:ext cx="177581" cy="117727"/>
                <a:chOff x="3707904" y="2708920"/>
                <a:chExt cx="177581" cy="117727"/>
              </a:xfrm>
            </p:grpSpPr>
            <p:sp>
              <p:nvSpPr>
                <p:cNvPr id="268" name="직사각형 267">
                  <a:extLst>
                    <a:ext uri="{FF2B5EF4-FFF2-40B4-BE49-F238E27FC236}">
                      <a16:creationId xmlns:a16="http://schemas.microsoft.com/office/drawing/2014/main" id="{0FCD0A54-3B0E-472D-AF50-7C4C2EA7C2F7}"/>
                    </a:ext>
                  </a:extLst>
                </p:cNvPr>
                <p:cNvSpPr/>
                <p:nvPr/>
              </p:nvSpPr>
              <p:spPr>
                <a:xfrm>
                  <a:off x="3707904" y="2708920"/>
                  <a:ext cx="177581" cy="45719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/>
                </a:p>
              </p:txBody>
            </p:sp>
            <p:sp>
              <p:nvSpPr>
                <p:cNvPr id="269" name="직사각형 268">
                  <a:extLst>
                    <a:ext uri="{FF2B5EF4-FFF2-40B4-BE49-F238E27FC236}">
                      <a16:creationId xmlns:a16="http://schemas.microsoft.com/office/drawing/2014/main" id="{951C3513-DA01-4AF7-B843-A63B7C66BDF9}"/>
                    </a:ext>
                  </a:extLst>
                </p:cNvPr>
                <p:cNvSpPr/>
                <p:nvPr/>
              </p:nvSpPr>
              <p:spPr>
                <a:xfrm>
                  <a:off x="3707904" y="2754639"/>
                  <a:ext cx="177581" cy="7200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 dirty="0"/>
                </a:p>
              </p:txBody>
            </p:sp>
          </p:grpSp>
          <p:sp>
            <p:nvSpPr>
              <p:cNvPr id="267" name="이등변 삼각형 266">
                <a:extLst>
                  <a:ext uri="{FF2B5EF4-FFF2-40B4-BE49-F238E27FC236}">
                    <a16:creationId xmlns:a16="http://schemas.microsoft.com/office/drawing/2014/main" id="{59C1638C-C675-4611-A881-971874A97C93}"/>
                  </a:ext>
                </a:extLst>
              </p:cNvPr>
              <p:cNvSpPr/>
              <p:nvPr/>
            </p:nvSpPr>
            <p:spPr>
              <a:xfrm>
                <a:off x="3379178" y="2263614"/>
                <a:ext cx="177579" cy="164541"/>
              </a:xfrm>
              <a:prstGeom prst="triangle">
                <a:avLst/>
              </a:prstGeom>
              <a:solidFill>
                <a:srgbClr val="92D050"/>
              </a:solidFill>
              <a:ln w="952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</p:grpSp>
      </p:grpSp>
      <p:cxnSp>
        <p:nvCxnSpPr>
          <p:cNvPr id="270" name="연결선: 꺾임 269">
            <a:extLst>
              <a:ext uri="{FF2B5EF4-FFF2-40B4-BE49-F238E27FC236}">
                <a16:creationId xmlns:a16="http://schemas.microsoft.com/office/drawing/2014/main" id="{81099DA7-1BE6-495F-A153-F8C9CE5F0B9E}"/>
              </a:ext>
            </a:extLst>
          </p:cNvPr>
          <p:cNvCxnSpPr>
            <a:cxnSpLocks/>
          </p:cNvCxnSpPr>
          <p:nvPr/>
        </p:nvCxnSpPr>
        <p:spPr>
          <a:xfrm>
            <a:off x="5823809" y="3416234"/>
            <a:ext cx="152535" cy="94840"/>
          </a:xfrm>
          <a:prstGeom prst="bentConnector3">
            <a:avLst>
              <a:gd name="adj1" fmla="val -2894"/>
            </a:avLst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7" name="화살표: 아래쪽 286">
            <a:extLst>
              <a:ext uri="{FF2B5EF4-FFF2-40B4-BE49-F238E27FC236}">
                <a16:creationId xmlns:a16="http://schemas.microsoft.com/office/drawing/2014/main" id="{3E6E4B66-2A7D-4DD8-991D-95BD5551205E}"/>
              </a:ext>
            </a:extLst>
          </p:cNvPr>
          <p:cNvSpPr/>
          <p:nvPr/>
        </p:nvSpPr>
        <p:spPr>
          <a:xfrm>
            <a:off x="6487747" y="4069706"/>
            <a:ext cx="1106276" cy="511451"/>
          </a:xfrm>
          <a:prstGeom prst="downArrow">
            <a:avLst>
              <a:gd name="adj1" fmla="val 45867"/>
              <a:gd name="adj2" fmla="val 6191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88" name="Rectangle 2">
            <a:extLst>
              <a:ext uri="{FF2B5EF4-FFF2-40B4-BE49-F238E27FC236}">
                <a16:creationId xmlns:a16="http://schemas.microsoft.com/office/drawing/2014/main" id="{16742566-F6D6-495E-8B12-4C377FF676D7}"/>
              </a:ext>
            </a:extLst>
          </p:cNvPr>
          <p:cNvSpPr txBox="1">
            <a:spLocks noChangeArrowheads="1"/>
          </p:cNvSpPr>
          <p:nvPr/>
        </p:nvSpPr>
        <p:spPr>
          <a:xfrm>
            <a:off x="5564131" y="4504506"/>
            <a:ext cx="1137209" cy="3515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2000" kern="12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(TTF)-Bold" pitchFamily="18" charset="-127"/>
                <a:ea typeface="아리따-돋움(TTF)-Bold" pitchFamily="18" charset="-127"/>
                <a:cs typeface="+mn-cs"/>
                <a:sym typeface="아리따-돋움(OTF)-Medium"/>
              </a:defRPr>
            </a:lvl1pPr>
          </a:lstStyle>
          <a:p>
            <a:r>
              <a:rPr lang="en-US" altLang="ko-KR" dirty="0">
                <a:latin typeface="아리따-돋움(TTF)-SemiBold" panose="02020603020101020101" pitchFamily="18" charset="-127"/>
                <a:ea typeface="아리따-돋움(TTF)-SemiBold" panose="02020603020101020101" pitchFamily="18" charset="-127"/>
              </a:rPr>
              <a:t>Report</a:t>
            </a:r>
          </a:p>
        </p:txBody>
      </p:sp>
      <p:grpSp>
        <p:nvGrpSpPr>
          <p:cNvPr id="289" name="그룹 288">
            <a:extLst>
              <a:ext uri="{FF2B5EF4-FFF2-40B4-BE49-F238E27FC236}">
                <a16:creationId xmlns:a16="http://schemas.microsoft.com/office/drawing/2014/main" id="{CEA5178D-201C-430A-8882-6D4A53A70B1B}"/>
              </a:ext>
            </a:extLst>
          </p:cNvPr>
          <p:cNvGrpSpPr/>
          <p:nvPr/>
        </p:nvGrpSpPr>
        <p:grpSpPr>
          <a:xfrm>
            <a:off x="6091939" y="3645024"/>
            <a:ext cx="1702218" cy="215444"/>
            <a:chOff x="3605867" y="5154332"/>
            <a:chExt cx="1702218" cy="215444"/>
          </a:xfrm>
        </p:grpSpPr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id="{5897B7EE-B6DA-4270-A1EB-2AB511A0A574}"/>
                </a:ext>
              </a:extLst>
            </p:cNvPr>
            <p:cNvSpPr txBox="1"/>
            <p:nvPr/>
          </p:nvSpPr>
          <p:spPr>
            <a:xfrm>
              <a:off x="3762469" y="5154332"/>
              <a:ext cx="154561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dirty="0">
                  <a:solidFill>
                    <a:schemeClr val="bg1">
                      <a:lumMod val="65000"/>
                    </a:schemeClr>
                  </a:solidFill>
                </a:rPr>
                <a:t>[ZCNSTCQTY] </a:t>
              </a:r>
              <a:r>
                <a:rPr lang="en-US" altLang="ko-KR" sz="800" dirty="0"/>
                <a:t>Stock Quantity</a:t>
              </a:r>
            </a:p>
          </p:txBody>
        </p:sp>
        <p:grpSp>
          <p:nvGrpSpPr>
            <p:cNvPr id="291" name="그룹 290">
              <a:extLst>
                <a:ext uri="{FF2B5EF4-FFF2-40B4-BE49-F238E27FC236}">
                  <a16:creationId xmlns:a16="http://schemas.microsoft.com/office/drawing/2014/main" id="{693C9803-50B8-41DA-AFA4-6C02D78198DA}"/>
                </a:ext>
              </a:extLst>
            </p:cNvPr>
            <p:cNvGrpSpPr/>
            <p:nvPr/>
          </p:nvGrpSpPr>
          <p:grpSpPr>
            <a:xfrm>
              <a:off x="3605867" y="5154332"/>
              <a:ext cx="156604" cy="167500"/>
              <a:chOff x="3605867" y="5154332"/>
              <a:chExt cx="156604" cy="167500"/>
            </a:xfrm>
          </p:grpSpPr>
          <p:sp>
            <p:nvSpPr>
              <p:cNvPr id="292" name="직사각형 291">
                <a:extLst>
                  <a:ext uri="{FF2B5EF4-FFF2-40B4-BE49-F238E27FC236}">
                    <a16:creationId xmlns:a16="http://schemas.microsoft.com/office/drawing/2014/main" id="{4B24D5DE-38B9-4FC2-9809-0B91130E4E0B}"/>
                  </a:ext>
                </a:extLst>
              </p:cNvPr>
              <p:cNvSpPr/>
              <p:nvPr/>
            </p:nvSpPr>
            <p:spPr>
              <a:xfrm>
                <a:off x="3645856" y="5154332"/>
                <a:ext cx="116615" cy="10019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/>
              </a:p>
            </p:txBody>
          </p:sp>
          <p:sp>
            <p:nvSpPr>
              <p:cNvPr id="293" name="직사각형 292">
                <a:extLst>
                  <a:ext uri="{FF2B5EF4-FFF2-40B4-BE49-F238E27FC236}">
                    <a16:creationId xmlns:a16="http://schemas.microsoft.com/office/drawing/2014/main" id="{F9DCA065-4951-4C70-A64E-693D52A6891E}"/>
                  </a:ext>
                </a:extLst>
              </p:cNvPr>
              <p:cNvSpPr/>
              <p:nvPr/>
            </p:nvSpPr>
            <p:spPr>
              <a:xfrm>
                <a:off x="3707934" y="5201739"/>
                <a:ext cx="45719" cy="4571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294" name="이등변 삼각형 293">
                <a:extLst>
                  <a:ext uri="{FF2B5EF4-FFF2-40B4-BE49-F238E27FC236}">
                    <a16:creationId xmlns:a16="http://schemas.microsoft.com/office/drawing/2014/main" id="{707657A6-2017-4840-9EE9-04B6BA5F1796}"/>
                  </a:ext>
                </a:extLst>
              </p:cNvPr>
              <p:cNvSpPr/>
              <p:nvPr/>
            </p:nvSpPr>
            <p:spPr>
              <a:xfrm>
                <a:off x="3605867" y="5224105"/>
                <a:ext cx="116613" cy="97727"/>
              </a:xfrm>
              <a:prstGeom prst="triangle">
                <a:avLst/>
              </a:prstGeom>
              <a:solidFill>
                <a:srgbClr val="92D050"/>
              </a:solidFill>
              <a:ln w="952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</p:grpSp>
      </p:grpSp>
      <p:cxnSp>
        <p:nvCxnSpPr>
          <p:cNvPr id="295" name="연결선: 꺾임 294">
            <a:extLst>
              <a:ext uri="{FF2B5EF4-FFF2-40B4-BE49-F238E27FC236}">
                <a16:creationId xmlns:a16="http://schemas.microsoft.com/office/drawing/2014/main" id="{3C1F9FB6-BDE8-45FE-89A2-B9438D2F0B88}"/>
              </a:ext>
            </a:extLst>
          </p:cNvPr>
          <p:cNvCxnSpPr>
            <a:cxnSpLocks/>
          </p:cNvCxnSpPr>
          <p:nvPr/>
        </p:nvCxnSpPr>
        <p:spPr>
          <a:xfrm>
            <a:off x="5823809" y="3638994"/>
            <a:ext cx="152535" cy="94840"/>
          </a:xfrm>
          <a:prstGeom prst="bentConnector3">
            <a:avLst>
              <a:gd name="adj1" fmla="val -2894"/>
            </a:avLst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직선 화살표 연결선 303">
            <a:extLst>
              <a:ext uri="{FF2B5EF4-FFF2-40B4-BE49-F238E27FC236}">
                <a16:creationId xmlns:a16="http://schemas.microsoft.com/office/drawing/2014/main" id="{E4C6837D-4BCB-48F4-964B-8E29EDDC921D}"/>
              </a:ext>
            </a:extLst>
          </p:cNvPr>
          <p:cNvCxnSpPr>
            <a:cxnSpLocks/>
          </p:cNvCxnSpPr>
          <p:nvPr/>
        </p:nvCxnSpPr>
        <p:spPr>
          <a:xfrm flipV="1">
            <a:off x="5188931" y="3033431"/>
            <a:ext cx="626062" cy="2135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직선 화살표 연결선 308">
            <a:extLst>
              <a:ext uri="{FF2B5EF4-FFF2-40B4-BE49-F238E27FC236}">
                <a16:creationId xmlns:a16="http://schemas.microsoft.com/office/drawing/2014/main" id="{D6EA5487-EE33-4EA7-AB4B-514366350980}"/>
              </a:ext>
            </a:extLst>
          </p:cNvPr>
          <p:cNvCxnSpPr>
            <a:cxnSpLocks/>
            <a:stCxn id="176" idx="3"/>
          </p:cNvCxnSpPr>
          <p:nvPr/>
        </p:nvCxnSpPr>
        <p:spPr>
          <a:xfrm flipV="1">
            <a:off x="5308085" y="3752348"/>
            <a:ext cx="492089" cy="16889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직선 화살표 연결선 316">
            <a:extLst>
              <a:ext uri="{FF2B5EF4-FFF2-40B4-BE49-F238E27FC236}">
                <a16:creationId xmlns:a16="http://schemas.microsoft.com/office/drawing/2014/main" id="{30012647-E3D0-4AC2-BE60-62E25D18161D}"/>
              </a:ext>
            </a:extLst>
          </p:cNvPr>
          <p:cNvCxnSpPr/>
          <p:nvPr/>
        </p:nvCxnSpPr>
        <p:spPr>
          <a:xfrm>
            <a:off x="5235949" y="2405159"/>
            <a:ext cx="751789" cy="830964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18" name="직선 화살표 연결선 317">
            <a:extLst>
              <a:ext uri="{FF2B5EF4-FFF2-40B4-BE49-F238E27FC236}">
                <a16:creationId xmlns:a16="http://schemas.microsoft.com/office/drawing/2014/main" id="{C5E9902A-0A79-47FD-9F93-FFDE2DD1D81A}"/>
              </a:ext>
            </a:extLst>
          </p:cNvPr>
          <p:cNvCxnSpPr/>
          <p:nvPr/>
        </p:nvCxnSpPr>
        <p:spPr>
          <a:xfrm>
            <a:off x="5197251" y="2625181"/>
            <a:ext cx="751789" cy="830964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20" name="직선 화살표 연결선 319">
            <a:extLst>
              <a:ext uri="{FF2B5EF4-FFF2-40B4-BE49-F238E27FC236}">
                <a16:creationId xmlns:a16="http://schemas.microsoft.com/office/drawing/2014/main" id="{A25587EC-1C71-4E4A-AE1C-CE87662F7171}"/>
              </a:ext>
            </a:extLst>
          </p:cNvPr>
          <p:cNvCxnSpPr>
            <a:cxnSpLocks/>
          </p:cNvCxnSpPr>
          <p:nvPr/>
        </p:nvCxnSpPr>
        <p:spPr>
          <a:xfrm flipV="1">
            <a:off x="5290104" y="2753942"/>
            <a:ext cx="641502" cy="573038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24" name="직사각형 323">
            <a:extLst>
              <a:ext uri="{FF2B5EF4-FFF2-40B4-BE49-F238E27FC236}">
                <a16:creationId xmlns:a16="http://schemas.microsoft.com/office/drawing/2014/main" id="{3DF068F2-2652-40BA-845E-11673D08B1A4}"/>
              </a:ext>
            </a:extLst>
          </p:cNvPr>
          <p:cNvSpPr/>
          <p:nvPr/>
        </p:nvSpPr>
        <p:spPr>
          <a:xfrm>
            <a:off x="3275742" y="3002221"/>
            <a:ext cx="2106158" cy="556403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115" name="그룹 114">
            <a:extLst>
              <a:ext uri="{FF2B5EF4-FFF2-40B4-BE49-F238E27FC236}">
                <a16:creationId xmlns:a16="http://schemas.microsoft.com/office/drawing/2014/main" id="{905596BD-14AE-4D84-9E85-C5B1A87E37BC}"/>
              </a:ext>
            </a:extLst>
          </p:cNvPr>
          <p:cNvGrpSpPr/>
          <p:nvPr/>
        </p:nvGrpSpPr>
        <p:grpSpPr>
          <a:xfrm>
            <a:off x="3360073" y="2901759"/>
            <a:ext cx="1276996" cy="246221"/>
            <a:chOff x="3325411" y="2785291"/>
            <a:chExt cx="1276996" cy="246221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0FA0B4D-1327-40C8-B22A-5FFB21CCE785}"/>
                </a:ext>
              </a:extLst>
            </p:cNvPr>
            <p:cNvSpPr txBox="1"/>
            <p:nvPr/>
          </p:nvSpPr>
          <p:spPr>
            <a:xfrm>
              <a:off x="3491205" y="2785291"/>
              <a:ext cx="1111202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sz="900" dirty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  <a:r>
                <a:rPr lang="en-US" altLang="ko-KR" sz="900" dirty="0"/>
                <a:t>Storage Location</a:t>
              </a:r>
              <a:endParaRPr lang="ko-KR" altLang="en-US" sz="900" dirty="0"/>
            </a:p>
          </p:txBody>
        </p:sp>
        <p:grpSp>
          <p:nvGrpSpPr>
            <p:cNvPr id="39" name="그룹 38">
              <a:extLst>
                <a:ext uri="{FF2B5EF4-FFF2-40B4-BE49-F238E27FC236}">
                  <a16:creationId xmlns:a16="http://schemas.microsoft.com/office/drawing/2014/main" id="{810136DF-40A8-42C6-90D5-D4BB3BD1C605}"/>
                </a:ext>
              </a:extLst>
            </p:cNvPr>
            <p:cNvGrpSpPr/>
            <p:nvPr/>
          </p:nvGrpSpPr>
          <p:grpSpPr>
            <a:xfrm>
              <a:off x="3325411" y="2800462"/>
              <a:ext cx="238477" cy="231050"/>
              <a:chOff x="3379178" y="2197105"/>
              <a:chExt cx="238477" cy="231050"/>
            </a:xfrm>
          </p:grpSpPr>
          <p:grpSp>
            <p:nvGrpSpPr>
              <p:cNvPr id="41" name="그룹 40">
                <a:extLst>
                  <a:ext uri="{FF2B5EF4-FFF2-40B4-BE49-F238E27FC236}">
                    <a16:creationId xmlns:a16="http://schemas.microsoft.com/office/drawing/2014/main" id="{67F62ED1-58B6-4B1F-AA25-A73F3CE31BF9}"/>
                  </a:ext>
                </a:extLst>
              </p:cNvPr>
              <p:cNvGrpSpPr/>
              <p:nvPr/>
            </p:nvGrpSpPr>
            <p:grpSpPr>
              <a:xfrm>
                <a:off x="3440074" y="2197105"/>
                <a:ext cx="177581" cy="117727"/>
                <a:chOff x="3707904" y="2708920"/>
                <a:chExt cx="177581" cy="117727"/>
              </a:xfrm>
            </p:grpSpPr>
            <p:sp>
              <p:nvSpPr>
                <p:cNvPr id="44" name="직사각형 43">
                  <a:extLst>
                    <a:ext uri="{FF2B5EF4-FFF2-40B4-BE49-F238E27FC236}">
                      <a16:creationId xmlns:a16="http://schemas.microsoft.com/office/drawing/2014/main" id="{38989121-E1EC-4BD5-860C-6A4C1C450ED5}"/>
                    </a:ext>
                  </a:extLst>
                </p:cNvPr>
                <p:cNvSpPr/>
                <p:nvPr/>
              </p:nvSpPr>
              <p:spPr>
                <a:xfrm>
                  <a:off x="3707904" y="2754639"/>
                  <a:ext cx="177581" cy="7200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600" dirty="0"/>
                </a:p>
              </p:txBody>
            </p:sp>
            <p:sp>
              <p:nvSpPr>
                <p:cNvPr id="43" name="직사각형 42">
                  <a:extLst>
                    <a:ext uri="{FF2B5EF4-FFF2-40B4-BE49-F238E27FC236}">
                      <a16:creationId xmlns:a16="http://schemas.microsoft.com/office/drawing/2014/main" id="{3646E694-B7E2-439F-B358-193F2D61E3BD}"/>
                    </a:ext>
                  </a:extLst>
                </p:cNvPr>
                <p:cNvSpPr/>
                <p:nvPr/>
              </p:nvSpPr>
              <p:spPr>
                <a:xfrm>
                  <a:off x="3707904" y="2708920"/>
                  <a:ext cx="177581" cy="45719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600"/>
                </a:p>
              </p:txBody>
            </p:sp>
          </p:grpSp>
          <p:sp>
            <p:nvSpPr>
              <p:cNvPr id="42" name="이등변 삼각형 41">
                <a:extLst>
                  <a:ext uri="{FF2B5EF4-FFF2-40B4-BE49-F238E27FC236}">
                    <a16:creationId xmlns:a16="http://schemas.microsoft.com/office/drawing/2014/main" id="{A0060AF6-81E8-4732-99F1-5BACB95CCC47}"/>
                  </a:ext>
                </a:extLst>
              </p:cNvPr>
              <p:cNvSpPr/>
              <p:nvPr/>
            </p:nvSpPr>
            <p:spPr>
              <a:xfrm>
                <a:off x="3379178" y="2263614"/>
                <a:ext cx="177579" cy="164541"/>
              </a:xfrm>
              <a:prstGeom prst="triangle">
                <a:avLst/>
              </a:prstGeom>
              <a:solidFill>
                <a:srgbClr val="92D050"/>
              </a:solidFill>
              <a:ln w="952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/>
              </a:p>
            </p:txBody>
          </p:sp>
        </p:grpSp>
      </p:grpSp>
      <p:sp>
        <p:nvSpPr>
          <p:cNvPr id="325" name="직사각형 324">
            <a:extLst>
              <a:ext uri="{FF2B5EF4-FFF2-40B4-BE49-F238E27FC236}">
                <a16:creationId xmlns:a16="http://schemas.microsoft.com/office/drawing/2014/main" id="{0AFE4700-B1E9-49B6-A7B1-160B77F9643B}"/>
              </a:ext>
            </a:extLst>
          </p:cNvPr>
          <p:cNvSpPr/>
          <p:nvPr/>
        </p:nvSpPr>
        <p:spPr>
          <a:xfrm>
            <a:off x="3260409" y="4354852"/>
            <a:ext cx="2173429" cy="126976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D09DFA55-235D-4CE1-AFEE-B81E1FBBCB2F}"/>
              </a:ext>
            </a:extLst>
          </p:cNvPr>
          <p:cNvSpPr txBox="1"/>
          <p:nvPr/>
        </p:nvSpPr>
        <p:spPr>
          <a:xfrm>
            <a:off x="3419872" y="4221088"/>
            <a:ext cx="1917513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chemeClr val="bg1">
                    <a:lumMod val="65000"/>
                  </a:schemeClr>
                </a:solidFill>
              </a:rPr>
              <a:t>[DMM_001] </a:t>
            </a:r>
            <a:r>
              <a:rPr lang="en-US" altLang="ko-KR" sz="900" dirty="0"/>
              <a:t>[MM] Daily Stock</a:t>
            </a:r>
            <a:endParaRPr lang="ko-KR" altLang="en-US" sz="900" dirty="0"/>
          </a:p>
        </p:txBody>
      </p:sp>
      <p:cxnSp>
        <p:nvCxnSpPr>
          <p:cNvPr id="301" name="직선 화살표 연결선 300">
            <a:extLst>
              <a:ext uri="{FF2B5EF4-FFF2-40B4-BE49-F238E27FC236}">
                <a16:creationId xmlns:a16="http://schemas.microsoft.com/office/drawing/2014/main" id="{8C4A81FE-D19C-4415-ACE6-3536B6E1A649}"/>
              </a:ext>
            </a:extLst>
          </p:cNvPr>
          <p:cNvCxnSpPr>
            <a:cxnSpLocks/>
          </p:cNvCxnSpPr>
          <p:nvPr/>
        </p:nvCxnSpPr>
        <p:spPr>
          <a:xfrm flipV="1">
            <a:off x="5168257" y="2283211"/>
            <a:ext cx="630451" cy="22962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6" name="직사각형 325">
            <a:extLst>
              <a:ext uri="{FF2B5EF4-FFF2-40B4-BE49-F238E27FC236}">
                <a16:creationId xmlns:a16="http://schemas.microsoft.com/office/drawing/2014/main" id="{D2A8F599-5245-4253-BB02-8A9A57EE1E86}"/>
              </a:ext>
            </a:extLst>
          </p:cNvPr>
          <p:cNvSpPr/>
          <p:nvPr/>
        </p:nvSpPr>
        <p:spPr>
          <a:xfrm>
            <a:off x="5685909" y="1936639"/>
            <a:ext cx="2876313" cy="213306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20E570D4-7414-4C4F-A79A-A3731CFA66E4}"/>
              </a:ext>
            </a:extLst>
          </p:cNvPr>
          <p:cNvSpPr txBox="1"/>
          <p:nvPr/>
        </p:nvSpPr>
        <p:spPr>
          <a:xfrm>
            <a:off x="6146677" y="1819104"/>
            <a:ext cx="1625766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900" dirty="0">
                <a:solidFill>
                  <a:schemeClr val="bg1">
                    <a:lumMod val="65000"/>
                  </a:schemeClr>
                </a:solidFill>
              </a:rPr>
              <a:t>[ZCM_002] </a:t>
            </a:r>
            <a:r>
              <a:rPr lang="en-US" altLang="ko-KR" sz="900" dirty="0"/>
              <a:t>[SCM] Inventory</a:t>
            </a:r>
            <a:endParaRPr lang="ko-KR" altLang="en-US" sz="900" dirty="0"/>
          </a:p>
        </p:txBody>
      </p:sp>
      <p:grpSp>
        <p:nvGrpSpPr>
          <p:cNvPr id="205" name="그룹 204">
            <a:extLst>
              <a:ext uri="{FF2B5EF4-FFF2-40B4-BE49-F238E27FC236}">
                <a16:creationId xmlns:a16="http://schemas.microsoft.com/office/drawing/2014/main" id="{00EDFFA4-5CCC-4C2F-8B4B-2DE184D3726F}"/>
              </a:ext>
            </a:extLst>
          </p:cNvPr>
          <p:cNvGrpSpPr/>
          <p:nvPr/>
        </p:nvGrpSpPr>
        <p:grpSpPr>
          <a:xfrm>
            <a:off x="5791496" y="1819104"/>
            <a:ext cx="318866" cy="220043"/>
            <a:chOff x="5589506" y="1869351"/>
            <a:chExt cx="318866" cy="220043"/>
          </a:xfrm>
        </p:grpSpPr>
        <p:sp>
          <p:nvSpPr>
            <p:cNvPr id="204" name="원통형 203">
              <a:extLst>
                <a:ext uri="{FF2B5EF4-FFF2-40B4-BE49-F238E27FC236}">
                  <a16:creationId xmlns:a16="http://schemas.microsoft.com/office/drawing/2014/main" id="{645DC15E-10CA-491C-9655-D95E3754D2F2}"/>
                </a:ext>
              </a:extLst>
            </p:cNvPr>
            <p:cNvSpPr/>
            <p:nvPr/>
          </p:nvSpPr>
          <p:spPr>
            <a:xfrm>
              <a:off x="5727793" y="1869351"/>
              <a:ext cx="180579" cy="220043"/>
            </a:xfrm>
            <a:prstGeom prst="can">
              <a:avLst/>
            </a:prstGeom>
            <a:solidFill>
              <a:srgbClr val="FFFF00"/>
            </a:solidFill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99" name="원통형 198">
              <a:extLst>
                <a:ext uri="{FF2B5EF4-FFF2-40B4-BE49-F238E27FC236}">
                  <a16:creationId xmlns:a16="http://schemas.microsoft.com/office/drawing/2014/main" id="{F9D67312-72D0-4669-8014-1937F03631E9}"/>
                </a:ext>
              </a:extLst>
            </p:cNvPr>
            <p:cNvSpPr/>
            <p:nvPr/>
          </p:nvSpPr>
          <p:spPr>
            <a:xfrm>
              <a:off x="5589506" y="1933654"/>
              <a:ext cx="109621" cy="45719"/>
            </a:xfrm>
            <a:prstGeom prst="can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0" name="원통형 199">
              <a:extLst>
                <a:ext uri="{FF2B5EF4-FFF2-40B4-BE49-F238E27FC236}">
                  <a16:creationId xmlns:a16="http://schemas.microsoft.com/office/drawing/2014/main" id="{28BD2E02-D22D-4ABC-B61B-D46266DD5565}"/>
                </a:ext>
              </a:extLst>
            </p:cNvPr>
            <p:cNvSpPr/>
            <p:nvPr/>
          </p:nvSpPr>
          <p:spPr>
            <a:xfrm>
              <a:off x="5589506" y="2014361"/>
              <a:ext cx="109621" cy="45719"/>
            </a:xfrm>
            <a:prstGeom prst="can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2" name="원통형 201">
              <a:extLst>
                <a:ext uri="{FF2B5EF4-FFF2-40B4-BE49-F238E27FC236}">
                  <a16:creationId xmlns:a16="http://schemas.microsoft.com/office/drawing/2014/main" id="{2B66305B-657D-4DAC-AA23-822EF951C5AB}"/>
                </a:ext>
              </a:extLst>
            </p:cNvPr>
            <p:cNvSpPr/>
            <p:nvPr/>
          </p:nvSpPr>
          <p:spPr>
            <a:xfrm>
              <a:off x="5730938" y="1933654"/>
              <a:ext cx="109621" cy="45719"/>
            </a:xfrm>
            <a:prstGeom prst="can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3" name="원통형 202">
              <a:extLst>
                <a:ext uri="{FF2B5EF4-FFF2-40B4-BE49-F238E27FC236}">
                  <a16:creationId xmlns:a16="http://schemas.microsoft.com/office/drawing/2014/main" id="{49FA33D2-A50F-463E-AB1E-1A8DA84022E6}"/>
                </a:ext>
              </a:extLst>
            </p:cNvPr>
            <p:cNvSpPr/>
            <p:nvPr/>
          </p:nvSpPr>
          <p:spPr>
            <a:xfrm>
              <a:off x="5730938" y="2014361"/>
              <a:ext cx="109621" cy="45719"/>
            </a:xfrm>
            <a:prstGeom prst="can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327" name="연결선: 꺾임 326">
            <a:extLst>
              <a:ext uri="{FF2B5EF4-FFF2-40B4-BE49-F238E27FC236}">
                <a16:creationId xmlns:a16="http://schemas.microsoft.com/office/drawing/2014/main" id="{A1E0D987-A2E7-4ACB-9DBD-5AED7D474596}"/>
              </a:ext>
            </a:extLst>
          </p:cNvPr>
          <p:cNvCxnSpPr>
            <a:cxnSpLocks/>
            <a:endCxn id="323" idx="1"/>
          </p:cNvCxnSpPr>
          <p:nvPr/>
        </p:nvCxnSpPr>
        <p:spPr>
          <a:xfrm>
            <a:off x="1835696" y="1964115"/>
            <a:ext cx="1440046" cy="477047"/>
          </a:xfrm>
          <a:prstGeom prst="bentConnector3">
            <a:avLst>
              <a:gd name="adj1" fmla="val 66404"/>
            </a:avLst>
          </a:prstGeom>
          <a:ln w="19050">
            <a:solidFill>
              <a:schemeClr val="accent3">
                <a:lumMod val="60000"/>
                <a:lumOff val="40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원통형 172">
            <a:extLst>
              <a:ext uri="{FF2B5EF4-FFF2-40B4-BE49-F238E27FC236}">
                <a16:creationId xmlns:a16="http://schemas.microsoft.com/office/drawing/2014/main" id="{280F5EBF-0656-4600-869B-9DD525576380}"/>
              </a:ext>
            </a:extLst>
          </p:cNvPr>
          <p:cNvSpPr/>
          <p:nvPr/>
        </p:nvSpPr>
        <p:spPr>
          <a:xfrm>
            <a:off x="3297478" y="4252968"/>
            <a:ext cx="194402" cy="150437"/>
          </a:xfrm>
          <a:prstGeom prst="can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330" name="표 330">
            <a:extLst>
              <a:ext uri="{FF2B5EF4-FFF2-40B4-BE49-F238E27FC236}">
                <a16:creationId xmlns:a16="http://schemas.microsoft.com/office/drawing/2014/main" id="{BB74B355-F17A-4C92-AC85-7BA3136771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220511"/>
              </p:ext>
            </p:extLst>
          </p:nvPr>
        </p:nvGraphicFramePr>
        <p:xfrm>
          <a:off x="5670319" y="4965680"/>
          <a:ext cx="2917622" cy="4258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6268">
                  <a:extLst>
                    <a:ext uri="{9D8B030D-6E8A-4147-A177-3AD203B41FA5}">
                      <a16:colId xmlns:a16="http://schemas.microsoft.com/office/drawing/2014/main" val="4239959377"/>
                    </a:ext>
                  </a:extLst>
                </a:gridCol>
                <a:gridCol w="513548">
                  <a:extLst>
                    <a:ext uri="{9D8B030D-6E8A-4147-A177-3AD203B41FA5}">
                      <a16:colId xmlns:a16="http://schemas.microsoft.com/office/drawing/2014/main" val="2899052133"/>
                    </a:ext>
                  </a:extLst>
                </a:gridCol>
                <a:gridCol w="366820">
                  <a:extLst>
                    <a:ext uri="{9D8B030D-6E8A-4147-A177-3AD203B41FA5}">
                      <a16:colId xmlns:a16="http://schemas.microsoft.com/office/drawing/2014/main" val="1102740160"/>
                    </a:ext>
                  </a:extLst>
                </a:gridCol>
                <a:gridCol w="660275">
                  <a:extLst>
                    <a:ext uri="{9D8B030D-6E8A-4147-A177-3AD203B41FA5}">
                      <a16:colId xmlns:a16="http://schemas.microsoft.com/office/drawing/2014/main" val="270426803"/>
                    </a:ext>
                  </a:extLst>
                </a:gridCol>
                <a:gridCol w="910711">
                  <a:extLst>
                    <a:ext uri="{9D8B030D-6E8A-4147-A177-3AD203B41FA5}">
                      <a16:colId xmlns:a16="http://schemas.microsoft.com/office/drawing/2014/main" val="2565549532"/>
                    </a:ext>
                  </a:extLst>
                </a:gridCol>
              </a:tblGrid>
              <a:tr h="14296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dirty="0"/>
                        <a:t>Date</a:t>
                      </a:r>
                      <a:endParaRPr lang="ko-KR" altLang="en-US" sz="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dirty="0"/>
                        <a:t>Storage</a:t>
                      </a:r>
                      <a:endParaRPr lang="ko-KR" altLang="en-US" sz="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dirty="0"/>
                        <a:t>Material</a:t>
                      </a:r>
                      <a:endParaRPr lang="ko-KR" altLang="en-US" sz="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dirty="0"/>
                        <a:t>Brand</a:t>
                      </a:r>
                      <a:r>
                        <a:rPr lang="en-US" altLang="ko-KR" sz="600" baseline="0" dirty="0"/>
                        <a:t> Group</a:t>
                      </a:r>
                      <a:endParaRPr lang="ko-KR" altLang="en-US" sz="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dirty="0"/>
                        <a:t>Stock</a:t>
                      </a:r>
                      <a:r>
                        <a:rPr lang="en-US" altLang="ko-KR" sz="600" baseline="0" dirty="0"/>
                        <a:t> Quantity</a:t>
                      </a:r>
                      <a:endParaRPr lang="ko-KR" altLang="en-US" sz="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4077363"/>
                  </a:ext>
                </a:extLst>
              </a:tr>
              <a:tr h="151574">
                <a:tc>
                  <a:txBody>
                    <a:bodyPr/>
                    <a:lstStyle/>
                    <a:p>
                      <a:pPr latinLnBrk="1"/>
                      <a:endParaRPr lang="ko-KR" altLang="en-US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201443"/>
                  </a:ext>
                </a:extLst>
              </a:tr>
            </a:tbl>
          </a:graphicData>
        </a:graphic>
      </p:graphicFrame>
      <p:cxnSp>
        <p:nvCxnSpPr>
          <p:cNvPr id="302" name="직선 화살표 연결선 301">
            <a:extLst>
              <a:ext uri="{FF2B5EF4-FFF2-40B4-BE49-F238E27FC236}">
                <a16:creationId xmlns:a16="http://schemas.microsoft.com/office/drawing/2014/main" id="{3329D93F-03DC-4CF7-BAEF-D655C520E52A}"/>
              </a:ext>
            </a:extLst>
          </p:cNvPr>
          <p:cNvCxnSpPr>
            <a:cxnSpLocks/>
          </p:cNvCxnSpPr>
          <p:nvPr/>
        </p:nvCxnSpPr>
        <p:spPr>
          <a:xfrm flipV="1">
            <a:off x="5202142" y="2519615"/>
            <a:ext cx="605824" cy="23363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533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9B81199-DB37-9ABC-0852-E61D584773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998" y="3851227"/>
            <a:ext cx="5664209" cy="2557598"/>
          </a:xfrm>
          <a:prstGeom prst="rect">
            <a:avLst/>
          </a:prstGeom>
        </p:spPr>
      </p:pic>
      <p:sp>
        <p:nvSpPr>
          <p:cNvPr id="79" name="Slide Number Placeholder 78"/>
          <p:cNvSpPr>
            <a:spLocks noGrp="1"/>
          </p:cNvSpPr>
          <p:nvPr>
            <p:ph type="sldNum" sz="quarter" idx="12"/>
          </p:nvPr>
        </p:nvSpPr>
        <p:spPr>
          <a:xfrm>
            <a:off x="4081225" y="6588462"/>
            <a:ext cx="574748" cy="188911"/>
          </a:xfrm>
        </p:spPr>
        <p:txBody>
          <a:bodyPr/>
          <a:lstStyle/>
          <a:p>
            <a:fld id="{33936384-6829-4736-91C5-B78CFB86700B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  <a:sym typeface="아리따-돋움(OTF)-Medium"/>
              </a:rPr>
              <a:pPr/>
              <a:t>8</a:t>
            </a:fld>
            <a:endParaRPr lang="ko-KR" altLang="en-US" dirty="0">
              <a:solidFill>
                <a:prstClr val="black">
                  <a:tint val="75000"/>
                </a:prstClr>
              </a:solidFill>
              <a:latin typeface="아리따-돋움(TTF)-Medium" panose="02020603020101020101" pitchFamily="18" charset="-127"/>
              <a:ea typeface="아리따-돋움(TTF)-Medium" panose="02020603020101020101" pitchFamily="18" charset="-127"/>
              <a:sym typeface="아리따-돋움(OTF)-Medium"/>
            </a:endParaRP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236082" y="836712"/>
            <a:ext cx="7690285" cy="308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Verdana" panose="020B060403050404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anose="02010600030101010101" pitchFamily="2" charset="-122"/>
              <a:buChar char="-"/>
              <a:defRPr sz="10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4pPr>
            <a:lvl5pPr marL="20574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9pPr>
          </a:lstStyle>
          <a:p>
            <a:pPr marL="171450" indent="-171450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l"/>
              <a:defRPr/>
            </a:pP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Log-on the service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/>
            </a:r>
            <a:b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</a:br>
            <a:endParaRPr lang="en-US" altLang="ko-KR" sz="12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228600" indent="-228600" eaLnBrk="1" hangingPunct="1">
              <a:lnSpc>
                <a:spcPct val="150000"/>
              </a:lnSpc>
              <a:spcBef>
                <a:spcPct val="0"/>
              </a:spcBef>
              <a:buClrTx/>
              <a:buFont typeface="Wingdings" panose="05000000000000000000" pitchFamily="2" charset="2"/>
              <a:buAutoNum type="arabicPeriod"/>
              <a:defRPr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Go to Analysis &gt; Select Data Sources &gt; Insert Data source for Analysis </a:t>
            </a: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</a:b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228600" indent="-228600" eaLnBrk="1" hangingPunct="1">
              <a:lnSpc>
                <a:spcPct val="150000"/>
              </a:lnSpc>
              <a:spcBef>
                <a:spcPct val="0"/>
              </a:spcBef>
              <a:buClrTx/>
              <a:buFont typeface="Wingdings" panose="05000000000000000000" pitchFamily="2" charset="2"/>
              <a:buAutoNum type="arabicPeriod"/>
              <a:defRPr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228600" indent="-228600" eaLnBrk="1" hangingPunct="1">
              <a:lnSpc>
                <a:spcPct val="150000"/>
              </a:lnSpc>
              <a:spcBef>
                <a:spcPct val="0"/>
              </a:spcBef>
              <a:buClrTx/>
              <a:buFont typeface="Wingdings" panose="05000000000000000000" pitchFamily="2" charset="2"/>
              <a:buAutoNum type="arabicPeriod"/>
              <a:defRPr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228600" indent="-228600" eaLnBrk="1" hangingPunct="1">
              <a:lnSpc>
                <a:spcPct val="150000"/>
              </a:lnSpc>
              <a:spcBef>
                <a:spcPct val="0"/>
              </a:spcBef>
              <a:buClrTx/>
              <a:buFont typeface="Wingdings" panose="05000000000000000000" pitchFamily="2" charset="2"/>
              <a:buAutoNum type="arabicPeriod"/>
              <a:defRPr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228600" indent="-228600" eaLnBrk="1" hangingPunct="1">
              <a:lnSpc>
                <a:spcPct val="150000"/>
              </a:lnSpc>
              <a:spcBef>
                <a:spcPct val="0"/>
              </a:spcBef>
              <a:buClrTx/>
              <a:buFont typeface="Wingdings" panose="05000000000000000000" pitchFamily="2" charset="2"/>
              <a:buAutoNum type="arabicPeriod"/>
              <a:defRPr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228600" indent="-228600" eaLnBrk="1" hangingPunct="1">
              <a:lnSpc>
                <a:spcPct val="150000"/>
              </a:lnSpc>
              <a:spcBef>
                <a:spcPct val="0"/>
              </a:spcBef>
              <a:buClrTx/>
              <a:buFont typeface="Wingdings" panose="05000000000000000000" pitchFamily="2" charset="2"/>
              <a:buAutoNum type="arabicPeriod"/>
              <a:defRPr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228600" indent="-228600" eaLnBrk="1" hangingPunct="1">
              <a:lnSpc>
                <a:spcPct val="150000"/>
              </a:lnSpc>
              <a:spcBef>
                <a:spcPct val="0"/>
              </a:spcBef>
              <a:buClrTx/>
              <a:buFont typeface="Wingdings" panose="05000000000000000000" pitchFamily="2" charset="2"/>
              <a:buAutoNum type="arabicPeriod"/>
              <a:defRPr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228600" indent="-228600" eaLnBrk="1" hangingPunct="1">
              <a:lnSpc>
                <a:spcPct val="150000"/>
              </a:lnSpc>
              <a:spcBef>
                <a:spcPct val="0"/>
              </a:spcBef>
              <a:buClrTx/>
              <a:buFont typeface="Wingdings" panose="05000000000000000000" pitchFamily="2" charset="2"/>
              <a:buAutoNum type="arabicPeriod"/>
              <a:defRPr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Select BWP server on the list, Enter your credentials.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/>
            </a: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- Cline	: 100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- Language	: EN</a:t>
            </a:r>
            <a:endParaRPr lang="en-US" altLang="ko-KR" sz="600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3" name="오른쪽 화살표 3"/>
          <p:cNvSpPr>
            <a:spLocks noChangeArrowheads="1"/>
          </p:cNvSpPr>
          <p:nvPr/>
        </p:nvSpPr>
        <p:spPr bwMode="auto">
          <a:xfrm>
            <a:off x="5149241" y="4786540"/>
            <a:ext cx="385947" cy="309562"/>
          </a:xfrm>
          <a:prstGeom prst="rightArrow">
            <a:avLst>
              <a:gd name="adj1" fmla="val 50000"/>
              <a:gd name="adj2" fmla="val 49962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>
              <a:cs typeface="Arial" panose="020B0604020202020204" pitchFamily="34" charset="0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217199" y="266690"/>
            <a:ext cx="7323992" cy="331835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latin typeface="아리따-돋움(TTF)-SemiBold" panose="02020603020101020101" pitchFamily="18" charset="-127"/>
                <a:ea typeface="아리따-돋움(TTF)-SemiBold" panose="02020603020101020101" pitchFamily="18" charset="-127"/>
              </a:rPr>
              <a:t>User Manual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09CB7A-3F70-42C0-B2EB-9909E73DBA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1456487"/>
            <a:ext cx="7488831" cy="14790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E26554C-E139-86B4-2471-7BB3587458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2120" y="3979057"/>
            <a:ext cx="3009198" cy="206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43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Number Placeholder 78"/>
          <p:cNvSpPr>
            <a:spLocks noGrp="1"/>
          </p:cNvSpPr>
          <p:nvPr>
            <p:ph type="sldNum" sz="quarter" idx="12"/>
          </p:nvPr>
        </p:nvSpPr>
        <p:spPr>
          <a:xfrm>
            <a:off x="4081225" y="6588462"/>
            <a:ext cx="574748" cy="188911"/>
          </a:xfrm>
        </p:spPr>
        <p:txBody>
          <a:bodyPr/>
          <a:lstStyle/>
          <a:p>
            <a:fld id="{33936384-6829-4736-91C5-B78CFB86700B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  <a:sym typeface="아리따-돋움(OTF)-Medium"/>
              </a:rPr>
              <a:pPr/>
              <a:t>9</a:t>
            </a:fld>
            <a:endParaRPr lang="ko-KR" altLang="en-US" dirty="0">
              <a:solidFill>
                <a:prstClr val="black">
                  <a:tint val="75000"/>
                </a:prstClr>
              </a:solidFill>
              <a:latin typeface="아리따-돋움(TTF)-Medium" panose="02020603020101020101" pitchFamily="18" charset="-127"/>
              <a:ea typeface="아리따-돋움(TTF)-Medium" panose="02020603020101020101" pitchFamily="18" charset="-127"/>
              <a:sym typeface="아리따-돋움(OTF)-Medium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217199" y="909360"/>
            <a:ext cx="7574359" cy="4509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lnSpc>
                <a:spcPct val="104000"/>
              </a:lnSpc>
              <a:spcBef>
                <a:spcPct val="20000"/>
              </a:spcBef>
              <a:buClr>
                <a:schemeClr val="tx1"/>
              </a:buClr>
              <a:buFont typeface="Verdana" panose="020B060403050404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anose="02010600030101010101" pitchFamily="2" charset="-122"/>
              <a:buChar char="-"/>
              <a:defRPr sz="10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4pPr>
            <a:lvl5pPr marL="20574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defRPr>
            </a:lvl9pPr>
          </a:lstStyle>
          <a:p>
            <a:pPr marL="171450" indent="-171450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l"/>
            </a:pP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Search the report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/>
            </a:r>
            <a:b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</a:br>
            <a:endParaRPr lang="en-US" altLang="ko-KR" sz="12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en-US" altLang="ko-KR" sz="7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You can search report with technical name &amp; description.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en-US" altLang="ko-KR" sz="1000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[Search]				                  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en-US" altLang="ko-KR" sz="11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en-US" altLang="ko-KR" sz="11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en-US" altLang="ko-KR" sz="11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en-US" altLang="ko-KR" sz="11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en-US" altLang="ko-KR" sz="11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en-US" altLang="ko-KR" sz="11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en-US" altLang="ko-KR" sz="11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en-US" altLang="ko-KR" sz="11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en-US" altLang="ko-KR" sz="11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en-US" altLang="ko-KR" sz="11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en-US" altLang="ko-KR" sz="11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en-US" altLang="ko-KR" sz="11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en-US" altLang="ko-KR" sz="11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v"/>
            </a:pP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Main Report</a:t>
            </a:r>
            <a:b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- Net Sales 	: S_ZSD_001_Q0058	[</a:t>
            </a:r>
            <a:r>
              <a:rPr lang="en-US" altLang="ko-KR" sz="10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Std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] Net Sales by Brand/Channel</a:t>
            </a: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- Stock	: S_ZCM_002_Q0053	[</a:t>
            </a:r>
            <a:r>
              <a:rPr lang="en-US" altLang="ko-KR" sz="10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Std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] Stock &amp; Slow moving</a:t>
            </a: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- POS Sales	: S_ZSD_702_Q0013	[</a:t>
            </a:r>
            <a:r>
              <a:rPr lang="en-US" altLang="ko-KR" sz="10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Std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] Sell-Thru Analysis by POS receipt</a:t>
            </a: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- P&amp;L	: S_ZCO_408_Q0001	[</a:t>
            </a:r>
            <a:r>
              <a:rPr lang="en-US" altLang="ko-KR" sz="10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Std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] New P&amp;L</a:t>
            </a:r>
            <a:endParaRPr lang="en-US" altLang="ko-KR" sz="9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217199" y="266690"/>
            <a:ext cx="7323992" cy="331835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latin typeface="아리따-돋움(TTF)-SemiBold" panose="02020603020101020101" pitchFamily="18" charset="-127"/>
                <a:ea typeface="아리따-돋움(TTF)-SemiBold" panose="02020603020101020101" pitchFamily="18" charset="-127"/>
              </a:rPr>
              <a:t>User Manual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AD2872-933A-AC3A-3A63-38CF1437F8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916832"/>
            <a:ext cx="4752528" cy="220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9294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M6F1hRvbEqHFVzO3pfSt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E2BE168A94D3304FA91669B61B52E253" ma:contentTypeVersion="3" ma:contentTypeDescription="새 문서를 만듭니다." ma:contentTypeScope="" ma:versionID="0b6c61c75240165541959ec71f391886">
  <xsd:schema xmlns:xsd="http://www.w3.org/2001/XMLSchema" xmlns:xs="http://www.w3.org/2001/XMLSchema" xmlns:p="http://schemas.microsoft.com/office/2006/metadata/properties" xmlns:ns2="73d30a35-0704-4254-aa04-fd795b275410" targetNamespace="http://schemas.microsoft.com/office/2006/metadata/properties" ma:root="true" ma:fieldsID="cb2fa297bda43b91f51b7c5abfbc3f7b" ns2:_="">
    <xsd:import namespace="73d30a35-0704-4254-aa04-fd795b2754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d30a35-0704-4254-aa04-fd795b2754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9097699-D0E4-43BA-BFD4-47D2D77E3C3F}"/>
</file>

<file path=customXml/itemProps2.xml><?xml version="1.0" encoding="utf-8"?>
<ds:datastoreItem xmlns:ds="http://schemas.openxmlformats.org/officeDocument/2006/customXml" ds:itemID="{D5291B5F-89D8-4D7E-9292-978BD1B4029F}"/>
</file>

<file path=customXml/itemProps3.xml><?xml version="1.0" encoding="utf-8"?>
<ds:datastoreItem xmlns:ds="http://schemas.openxmlformats.org/officeDocument/2006/customXml" ds:itemID="{EF88DC31-6D88-4D9F-BA8E-D866F6D157F8}"/>
</file>

<file path=docProps/app.xml><?xml version="1.0" encoding="utf-8"?>
<Properties xmlns="http://schemas.openxmlformats.org/officeDocument/2006/extended-properties" xmlns:vt="http://schemas.openxmlformats.org/officeDocument/2006/docPropsVTypes">
  <TotalTime>7422</TotalTime>
  <Words>1293</Words>
  <Application>Microsoft Office PowerPoint</Application>
  <PresentationFormat>화면 슬라이드 쇼(4:3)</PresentationFormat>
  <Paragraphs>353</Paragraphs>
  <Slides>24</Slides>
  <Notes>22</Notes>
  <HiddenSlides>0</HiddenSlides>
  <MMClips>0</MMClips>
  <ScaleCrop>false</ScaleCrop>
  <HeadingPairs>
    <vt:vector size="8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35" baseType="lpstr">
      <vt:lpstr>Arial Unicode MS</vt:lpstr>
      <vt:lpstr>굴림</vt:lpstr>
      <vt:lpstr>맑은 고딕</vt:lpstr>
      <vt:lpstr>아리따-돋움(OTF)-Medium</vt:lpstr>
      <vt:lpstr>아리따-돋움(TTF)-Bold</vt:lpstr>
      <vt:lpstr>아리따-돋움(TTF)-Medium</vt:lpstr>
      <vt:lpstr>아리따-돋움(TTF)-SemiBold</vt:lpstr>
      <vt:lpstr>Arial</vt:lpstr>
      <vt:lpstr>Wingdings</vt:lpstr>
      <vt:lpstr>Office 테마</vt:lpstr>
      <vt:lpstr>think-cell Slide</vt:lpstr>
      <vt:lpstr>Analysis Office User Manual</vt:lpstr>
      <vt:lpstr>1-1. What is SAP BW / BI?</vt:lpstr>
      <vt:lpstr>1-2. AMOREPACIFIC BI Architecture</vt:lpstr>
      <vt:lpstr>1-3. SAP Data Cycle</vt:lpstr>
      <vt:lpstr>1-4. Object Modeling</vt:lpstr>
      <vt:lpstr>PowerPoint 프레젠테이션</vt:lpstr>
      <vt:lpstr>1-6. Simple Example</vt:lpstr>
      <vt:lpstr>User Manual</vt:lpstr>
      <vt:lpstr>User Manual</vt:lpstr>
      <vt:lpstr>PowerPoint 프레젠테이션</vt:lpstr>
      <vt:lpstr>PowerPoint 프레젠테이션</vt:lpstr>
      <vt:lpstr>PowerPoint 프레젠테이션</vt:lpstr>
      <vt:lpstr>PowerPoint 프레젠테이션</vt:lpstr>
      <vt:lpstr>User Manual</vt:lpstr>
      <vt:lpstr>User Manual</vt:lpstr>
      <vt:lpstr>User Manual</vt:lpstr>
      <vt:lpstr>User Manual</vt:lpstr>
      <vt:lpstr>User Manual</vt:lpstr>
      <vt:lpstr>User Manual</vt:lpstr>
      <vt:lpstr>User Manual</vt:lpstr>
      <vt:lpstr>User Manual</vt:lpstr>
      <vt:lpstr>User Manual</vt:lpstr>
      <vt:lpstr>User Manual</vt:lpstr>
      <vt:lpstr>User Manual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06.06.03.01-간접구매-소모품구매</dc:title>
  <dc:creator>amore</dc:creator>
  <cp:lastModifiedBy>원은정/ITO SAP/Eunjeong Won</cp:lastModifiedBy>
  <cp:revision>246</cp:revision>
  <dcterms:created xsi:type="dcterms:W3CDTF">2016-10-18T09:44:21Z</dcterms:created>
  <dcterms:modified xsi:type="dcterms:W3CDTF">2025-12-29T00:38:56Z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0x010100E2BE168A94D3304FA91669B61B52E253</vt:lpwstr>
  </property>
</Properties>
</file>