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1423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98" d="100"/>
          <a:sy n="98" d="100"/>
        </p:scale>
        <p:origin x="7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B1C99-A459-4875-85CB-EAEE9CBE042C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3DBD2C-5356-49AC-9214-2A54063E5C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8623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5548-BF37-4977-BC89-219863EFC6CA}" type="slidenum">
              <a:rPr lang="ko-KR" altLang="en-US" smtClean="0"/>
              <a:pPr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73612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1CDDEC4-A0FB-8C4A-7D90-0E1EF5F8D9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CE70AD4-F482-5EDF-C84D-8B8D786596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407E18F-6257-1719-D6D9-70FC20E82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A031-05EC-41F0-8C4E-CFC420EF0267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51FF48B-9D47-E22B-E82B-406F76427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7CEA3D7-281E-9C17-D22F-57735AE18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95D9-EFB4-4437-A4C7-D70039E795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8281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7F246A9-225C-A781-CE11-09D82D2E8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33F6DAD-8A5B-973E-85DE-C40D83CB9D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4698EB8-6578-998B-33DB-3818F501D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A031-05EC-41F0-8C4E-CFC420EF0267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9F4A34E-A63D-841F-B101-FE0E9D904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4C23154-4A81-5DB4-D6F2-B91879897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95D9-EFB4-4437-A4C7-D70039E795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9240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9C8FB30F-27AC-F1A7-0CD5-2D989C2B39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625FA73-868B-A1F5-EF07-FA5F11BB2B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7138D30-1019-67EA-8978-8F6774C12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A031-05EC-41F0-8C4E-CFC420EF0267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DFDA4E4-A5DB-889B-DB37-FD5971F3A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6812531-2DEC-83F3-CC1D-39F0808F0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95D9-EFB4-4437-A4C7-D70039E795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8996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개체 2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54" y="158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21" name="개체 20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" y="158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슬라이드 번호 개체 틀 28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 bwMode="gray">
          <a:xfrm>
            <a:off x="5712835" y="6525345"/>
            <a:ext cx="766331" cy="188911"/>
          </a:xfrm>
          <a:prstGeom prst="rect">
            <a:avLst/>
          </a:prstGeom>
        </p:spPr>
        <p:txBody>
          <a:bodyPr/>
          <a:lstStyle>
            <a:lvl1pPr>
              <a:defRPr lang="ko-KR" altLang="en-US" smtClean="0">
                <a:solidFill>
                  <a:prstClr val="black">
                    <a:tint val="75000"/>
                  </a:prstClr>
                </a:solidFill>
                <a:latin typeface="아리따-돋움(OTF)-Medium"/>
                <a:ea typeface="아리따-돋움(OTF)-Medium"/>
                <a:sym typeface="아리따-돋움(OTF)-Medium"/>
              </a:defRPr>
            </a:lvl1pPr>
          </a:lstStyle>
          <a:p>
            <a:fld id="{33936384-6829-4736-91C5-B78CFB86700B}" type="slidenum">
              <a:rPr lang="en-US" altLang="ko-KR" smtClean="0"/>
              <a:pPr/>
              <a:t>‹#›</a:t>
            </a:fld>
            <a:endParaRPr lang="en-US" dirty="0"/>
          </a:p>
        </p:txBody>
      </p:sp>
      <p:cxnSp>
        <p:nvCxnSpPr>
          <p:cNvPr id="25" name="직선 연결선 18"/>
          <p:cNvCxnSpPr/>
          <p:nvPr userDrawn="1"/>
        </p:nvCxnSpPr>
        <p:spPr>
          <a:xfrm>
            <a:off x="246735" y="476672"/>
            <a:ext cx="1169853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제목 18"/>
          <p:cNvSpPr>
            <a:spLocks noGrp="1"/>
          </p:cNvSpPr>
          <p:nvPr>
            <p:ph type="title"/>
          </p:nvPr>
        </p:nvSpPr>
        <p:spPr>
          <a:xfrm>
            <a:off x="246735" y="109603"/>
            <a:ext cx="8596647" cy="341668"/>
          </a:xfrm>
          <a:prstGeom prst="rect">
            <a:avLst/>
          </a:prstGeom>
        </p:spPr>
        <p:txBody>
          <a:bodyPr anchor="ctr"/>
          <a:lstStyle>
            <a:lvl1pPr algn="l">
              <a:defRPr kumimoji="0" lang="ko-KR" altLang="en-US" sz="2000" kern="1200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아리따-돋움(TTF)-Bold" pitchFamily="18" charset="-127"/>
                <a:ea typeface="아리따-돋움(TTF)-Bold" pitchFamily="18" charset="-127"/>
                <a:cs typeface="+mn-cs"/>
                <a:sym typeface="아리따-돋움(OTF)-Medium"/>
              </a:defRPr>
            </a:lvl1pPr>
          </a:lstStyle>
          <a:p>
            <a:pPr marL="0" lvl="0" algn="l" defTabSz="914400" rtl="0" eaLnBrk="1" latinLnBrk="1" hangingPunct="1">
              <a:defRPr/>
            </a:pPr>
            <a:r>
              <a:rPr lang="ko-KR" altLang="en-US" dirty="0"/>
              <a:t>마스터 제목 스타일 편집</a:t>
            </a:r>
          </a:p>
        </p:txBody>
      </p:sp>
      <p:sp>
        <p:nvSpPr>
          <p:cNvPr id="31" name="텍스트 개체 틀 25"/>
          <p:cNvSpPr>
            <a:spLocks noGrp="1"/>
          </p:cNvSpPr>
          <p:nvPr>
            <p:ph type="body" sz="quarter" idx="13"/>
          </p:nvPr>
        </p:nvSpPr>
        <p:spPr>
          <a:xfrm>
            <a:off x="8829407" y="248998"/>
            <a:ext cx="3101883" cy="227674"/>
          </a:xfrm>
          <a:prstGeom prst="rect">
            <a:avLst/>
          </a:prstGeom>
        </p:spPr>
        <p:txBody>
          <a:bodyPr/>
          <a:lstStyle>
            <a:lvl1pPr marL="0" algn="r" defTabSz="914400" rtl="0" eaLnBrk="1" latinLnBrk="1" hangingPunct="1">
              <a:spcBef>
                <a:spcPct val="0"/>
              </a:spcBef>
              <a:buFontTx/>
              <a:buNone/>
              <a:defRPr lang="ko-KR" altLang="en-US" sz="1400" b="0" kern="1200" spc="-150">
                <a:solidFill>
                  <a:schemeClr val="tx1">
                    <a:lumMod val="65000"/>
                    <a:lumOff val="35000"/>
                  </a:schemeClr>
                </a:solidFill>
                <a:latin typeface="아리따-돋움(TTF)-Bold" pitchFamily="18" charset="-127"/>
                <a:ea typeface="아리따-돋움(TTF)-Bold" pitchFamily="18" charset="-127"/>
                <a:cs typeface="+mn-cs"/>
                <a:sym typeface="아리따-돋움(OTF)-Medium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marL="0" lvl="0" algn="l" defTabSz="914400" rtl="0" eaLnBrk="1" latinLnBrk="1" hangingPunct="1">
              <a:spcBef>
                <a:spcPct val="0"/>
              </a:spcBef>
              <a:buNone/>
              <a:defRPr/>
            </a:pPr>
            <a:endParaRPr lang="ko-KR" altLang="en-US" dirty="0"/>
          </a:p>
        </p:txBody>
      </p:sp>
      <p:cxnSp>
        <p:nvCxnSpPr>
          <p:cNvPr id="35" name="직선 연결선 34"/>
          <p:cNvCxnSpPr/>
          <p:nvPr userDrawn="1"/>
        </p:nvCxnSpPr>
        <p:spPr>
          <a:xfrm>
            <a:off x="246185" y="6524625"/>
            <a:ext cx="1169963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그림 3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0188" y="6597353"/>
            <a:ext cx="1595077" cy="125367"/>
          </a:xfrm>
          <a:prstGeom prst="rect">
            <a:avLst/>
          </a:prstGeom>
        </p:spPr>
      </p:pic>
      <p:sp>
        <p:nvSpPr>
          <p:cNvPr id="37" name="TextBox 15"/>
          <p:cNvSpPr txBox="1"/>
          <p:nvPr userDrawn="1"/>
        </p:nvSpPr>
        <p:spPr bwMode="gray">
          <a:xfrm>
            <a:off x="129241" y="6525345"/>
            <a:ext cx="1388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9pPr>
          </a:lstStyle>
          <a:p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아리따-돋움_TTF_SemiBold" panose="02020603020101020101" pitchFamily="18" charset="-127"/>
                <a:ea typeface="아리따-돋움_TTF_SemiBold" panose="02020603020101020101" pitchFamily="18" charset="-127"/>
              </a:rPr>
              <a:t>Grow Together</a:t>
            </a:r>
            <a:endParaRPr lang="ko-KR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아리따-돋움_TTF_SemiBold" panose="02020603020101020101" pitchFamily="18" charset="-127"/>
              <a:ea typeface="아리따-돋움_TTF_SemiBold" panose="02020603020101020101" pitchFamily="18" charset="-127"/>
            </a:endParaRPr>
          </a:p>
        </p:txBody>
      </p:sp>
      <p:cxnSp>
        <p:nvCxnSpPr>
          <p:cNvPr id="38" name="직선 연결선 11"/>
          <p:cNvCxnSpPr/>
          <p:nvPr userDrawn="1"/>
        </p:nvCxnSpPr>
        <p:spPr>
          <a:xfrm>
            <a:off x="291124" y="0"/>
            <a:ext cx="11609754" cy="0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모서리가 둥근 직사각형 12"/>
          <p:cNvSpPr/>
          <p:nvPr userDrawn="1"/>
        </p:nvSpPr>
        <p:spPr>
          <a:xfrm>
            <a:off x="7887262" y="-3002"/>
            <a:ext cx="1152128" cy="252000"/>
          </a:xfrm>
          <a:prstGeom prst="round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altLang="ko-KR" sz="1000" b="1" dirty="0">
                <a:solidFill>
                  <a:schemeClr val="bg1">
                    <a:lumMod val="65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Winning Brands</a:t>
            </a:r>
            <a:endParaRPr lang="ko-KR" altLang="en-US" sz="1000" b="1" dirty="0">
              <a:solidFill>
                <a:schemeClr val="bg1">
                  <a:lumMod val="65000"/>
                </a:schemeClr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40" name="모서리가 둥근 직사각형 13"/>
          <p:cNvSpPr/>
          <p:nvPr userDrawn="1"/>
        </p:nvSpPr>
        <p:spPr>
          <a:xfrm>
            <a:off x="9105975" y="-3002"/>
            <a:ext cx="1720065" cy="252000"/>
          </a:xfrm>
          <a:prstGeom prst="round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altLang="ko-KR" sz="1000" b="1" dirty="0">
                <a:solidFill>
                  <a:schemeClr val="bg1">
                    <a:lumMod val="65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Digital Transformation</a:t>
            </a:r>
            <a:endParaRPr lang="ko-KR" altLang="en-US" sz="1000" b="1" dirty="0">
              <a:solidFill>
                <a:schemeClr val="bg1">
                  <a:lumMod val="65000"/>
                </a:schemeClr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41" name="모서리가 둥근 직사각형 17"/>
          <p:cNvSpPr/>
          <p:nvPr userDrawn="1"/>
        </p:nvSpPr>
        <p:spPr>
          <a:xfrm>
            <a:off x="10881763" y="-3002"/>
            <a:ext cx="1013954" cy="252000"/>
          </a:xfrm>
          <a:prstGeom prst="round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altLang="ko-KR" sz="1000" b="1" dirty="0">
                <a:solidFill>
                  <a:schemeClr val="bg1">
                    <a:lumMod val="65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Restructuring</a:t>
            </a:r>
            <a:endParaRPr lang="ko-KR" altLang="en-US" sz="1000" b="1" dirty="0">
              <a:solidFill>
                <a:schemeClr val="bg1">
                  <a:lumMod val="65000"/>
                </a:schemeClr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42" name="제목 18"/>
          <p:cNvSpPr txBox="1">
            <a:spLocks/>
          </p:cNvSpPr>
          <p:nvPr userDrawn="1"/>
        </p:nvSpPr>
        <p:spPr>
          <a:xfrm>
            <a:off x="245117" y="38654"/>
            <a:ext cx="8596647" cy="21034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lang="ko-KR" altLang="en-US" sz="2000" kern="1200" spc="-150" dirty="0" smtClean="0">
                <a:solidFill>
                  <a:srgbClr val="19396B"/>
                </a:solidFill>
                <a:latin typeface="아리따-돋움(TTF)-Bold" panose="02020603020101020101" pitchFamily="18" charset="-127"/>
                <a:ea typeface="아리따-돋움(TTF)-Bold" panose="02020603020101020101" pitchFamily="18" charset="-127"/>
                <a:cs typeface="+mn-cs"/>
                <a:sym typeface="아리따-돋움(OTF)-Medium"/>
              </a:defRPr>
            </a:lvl1pPr>
          </a:lstStyle>
          <a:p>
            <a:pPr>
              <a:defRPr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789156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937E16-043F-8257-3C12-E9789B064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BEB0C99-26D4-AFE4-9EC0-84D6BE030F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B8E5046-2E78-AC5D-CFCF-963476A76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A031-05EC-41F0-8C4E-CFC420EF0267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C6BCD90-1911-6BBA-40A3-1EC406E49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43F6EE4-FB6E-6E50-C8C3-F0E0322A8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95D9-EFB4-4437-A4C7-D70039E795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0621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E29157A-6F90-966F-A7D4-C8297FFF9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73FD08F-B887-FF9A-FEF4-493A90178A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66F807F-475D-0E4A-BDBD-6F7177D5C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A031-05EC-41F0-8C4E-CFC420EF0267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918EDD7-FEF7-0F3A-06B8-D7BFB3F61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1A47438-FC66-7ECC-D775-AF540EB44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95D9-EFB4-4437-A4C7-D70039E795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1048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3AF47C3-BF88-12DB-CE59-B84BF2893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D50C34A-1826-436B-182E-B3A338F0B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9480E86-B75A-C5D3-2861-7C30270380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C36E1E8-A0DC-01D1-1CEE-E2E7944F1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A031-05EC-41F0-8C4E-CFC420EF0267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E730FBB-307E-0D26-4B33-298763746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916C6A9-8A1A-5DDE-B2F5-24D5E6FB0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95D9-EFB4-4437-A4C7-D70039E795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0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140178-0FE9-2884-0DF1-7B2A2D1BC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627D83B-0B77-F206-EBBF-5AE6B6519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CE0695D-FA6A-253A-FE18-65347A3178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0E1F858A-22D0-DAF8-F38E-3F0591883D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482772E1-15B2-9847-A963-B6E83B65C5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F02C9F8-C679-5355-61C7-D6D496577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A031-05EC-41F0-8C4E-CFC420EF0267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E23A4758-5101-3034-1B1D-D082658A1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CCC6C8B-6186-24B1-FF5E-96F1FA242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95D9-EFB4-4437-A4C7-D70039E795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2766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D3F8913-A7DA-B014-6006-B90540C8C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044EF5D-CE64-B8BB-DE93-910A0FC59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A031-05EC-41F0-8C4E-CFC420EF0267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1C54F03-8386-6AD1-4C26-0159C6A1D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12E9152-EB36-A75C-6059-B95DB4A7F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95D9-EFB4-4437-A4C7-D70039E795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1649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60A7438-F161-D8CB-F43E-33F1D6CD3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A031-05EC-41F0-8C4E-CFC420EF0267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E59CF5-B3F9-BBDC-7049-AB3C182CB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B7DA013-1DF0-4EE9-370A-BFE9F65D6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95D9-EFB4-4437-A4C7-D70039E795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6164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71C4040-031B-E01F-5470-891BCA7D8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5B2CAB4-6296-491B-B5F7-6EE532460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1080CFD-43C2-7A06-E05E-AA56CB0CB1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5628F9A-0FDE-628F-3BF6-01A90E057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A031-05EC-41F0-8C4E-CFC420EF0267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3A3067A-8FAB-8F9E-98B4-AEB2A4C53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27747E7-C9FE-ADD5-D276-DB7DC4856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95D9-EFB4-4437-A4C7-D70039E795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374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F05BC19-C27B-295B-CF3A-1FFDC21E4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C6196F6-FCB9-39D2-F5E8-4C17A83DDA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3EA30E0-B807-E290-B90E-18054204B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8212C38-3FB0-82F8-F422-C6B284D9F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A031-05EC-41F0-8C4E-CFC420EF0267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E936404-DBAC-5DE0-4755-144E0C10D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5BC290D-1DA9-9C65-FF9A-24A3DC3F4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95D9-EFB4-4437-A4C7-D70039E795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524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DCA230F-A131-383E-635D-759F9363B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82F9805-6793-6C46-E27B-7D842FF79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61B2CAB-D466-EBE8-2E77-0F2F3650D5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DBA031-05EC-41F0-8C4E-CFC420EF0267}" type="datetimeFigureOut">
              <a:rPr lang="ko-KR" altLang="en-US" smtClean="0"/>
              <a:t>2026-01-16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9DDBE78-AAB0-E2A7-72A1-06B201E372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B37D388-7E57-B197-C0C3-A6D25B793C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0C95D9-EFB4-4437-A4C7-D70039E795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2773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F04BC2B-90E5-2147-B28F-9D29D3AA3F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err="1">
                <a:latin typeface="맑은 고딕" panose="020B0503020000020004" pitchFamily="50" charset="-127"/>
              </a:rPr>
              <a:t>MM_How</a:t>
            </a:r>
            <a:r>
              <a:rPr lang="en-US" altLang="ko-KR" dirty="0">
                <a:latin typeface="맑은 고딕" panose="020B0503020000020004" pitchFamily="50" charset="-127"/>
              </a:rPr>
              <a:t> to modify a purchase order in ME22N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81496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1377730" y="936129"/>
            <a:ext cx="6062554" cy="559053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7536160" y="942606"/>
            <a:ext cx="3312368" cy="55827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600"/>
              </a:lnSpc>
            </a:pPr>
            <a:r>
              <a:rPr lang="en-US" altLang="ko-KR" sz="1200" b="1" dirty="0">
                <a:solidFill>
                  <a:schemeClr val="tx1"/>
                </a:solidFill>
                <a:latin typeface="+mn-ea"/>
              </a:rPr>
              <a:t>[Change PO] </a:t>
            </a:r>
            <a:br>
              <a:rPr lang="en-US" altLang="ko-KR" sz="1200" dirty="0">
                <a:solidFill>
                  <a:schemeClr val="tx1"/>
                </a:solidFill>
                <a:latin typeface="+mn-ea"/>
              </a:rPr>
            </a:br>
            <a:r>
              <a:rPr lang="en-US" altLang="ko-KR" sz="1200" dirty="0">
                <a:solidFill>
                  <a:schemeClr val="tx1"/>
                </a:solidFill>
                <a:latin typeface="+mn-ea"/>
              </a:rPr>
              <a:t>A transaction to change the PO by checking the change in delivery date and quantity requested by the vendor</a:t>
            </a:r>
            <a:br>
              <a:rPr lang="en-US" altLang="ko-KR" sz="1200" dirty="0">
                <a:solidFill>
                  <a:schemeClr val="tx1"/>
                </a:solidFill>
                <a:latin typeface="+mn-ea"/>
              </a:rPr>
            </a:br>
            <a:endParaRPr lang="en-US" altLang="ko-KR" sz="1200" dirty="0">
              <a:solidFill>
                <a:schemeClr val="tx1"/>
              </a:solidFill>
              <a:latin typeface="+mn-ea"/>
            </a:endParaRPr>
          </a:p>
          <a:p>
            <a:pPr marL="228600" indent="-228600">
              <a:lnSpc>
                <a:spcPts val="1600"/>
              </a:lnSpc>
              <a:buFont typeface="+mj-lt"/>
              <a:buAutoNum type="arabicPeriod"/>
            </a:pPr>
            <a:r>
              <a:rPr lang="en-US" altLang="ko-KR" sz="1200" dirty="0">
                <a:solidFill>
                  <a:schemeClr val="tx1"/>
                </a:solidFill>
                <a:latin typeface="+mn-ea"/>
              </a:rPr>
              <a:t>Move to the number of PO</a:t>
            </a:r>
            <a:r>
              <a:rPr lang="ko-KR" altLang="en-US" sz="12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200" dirty="0">
                <a:solidFill>
                  <a:schemeClr val="tx1"/>
                </a:solidFill>
                <a:latin typeface="+mn-ea"/>
              </a:rPr>
              <a:t>to be changed</a:t>
            </a:r>
            <a:br>
              <a:rPr lang="en-US" altLang="ko-KR" sz="1200" dirty="0">
                <a:solidFill>
                  <a:schemeClr val="tx1"/>
                </a:solidFill>
                <a:latin typeface="+mn-ea"/>
              </a:rPr>
            </a:br>
            <a:r>
              <a:rPr lang="en-US" altLang="ko-KR" sz="1200" dirty="0">
                <a:solidFill>
                  <a:schemeClr val="tx1"/>
                </a:solidFill>
                <a:latin typeface="+mn-ea"/>
              </a:rPr>
              <a:t>- Click    </a:t>
            </a:r>
            <a:r>
              <a:rPr lang="ko-KR" altLang="en-US" sz="12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200" dirty="0">
                <a:solidFill>
                  <a:schemeClr val="tx1"/>
                </a:solidFill>
                <a:latin typeface="+mn-ea"/>
              </a:rPr>
              <a:t>or</a:t>
            </a:r>
            <a:r>
              <a:rPr lang="ko-KR" altLang="en-US" sz="12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200" dirty="0">
                <a:solidFill>
                  <a:schemeClr val="tx1"/>
                </a:solidFill>
                <a:latin typeface="+mn-ea"/>
              </a:rPr>
              <a:t>press Shift+F5 to input</a:t>
            </a:r>
            <a:r>
              <a:rPr lang="ko-KR" altLang="en-US" sz="12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200" dirty="0">
                <a:solidFill>
                  <a:schemeClr val="tx1"/>
                </a:solidFill>
                <a:latin typeface="+mn-ea"/>
              </a:rPr>
              <a:t>the PO number and click on</a:t>
            </a:r>
            <a:r>
              <a:rPr lang="ko-KR" altLang="en-US" sz="12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200" dirty="0">
                <a:solidFill>
                  <a:schemeClr val="tx1"/>
                </a:solidFill>
                <a:latin typeface="+mn-ea"/>
              </a:rPr>
              <a:t>Other Document button.</a:t>
            </a:r>
          </a:p>
          <a:p>
            <a:pPr marL="228600" indent="-228600">
              <a:lnSpc>
                <a:spcPts val="1600"/>
              </a:lnSpc>
              <a:buFont typeface="+mj-lt"/>
              <a:buAutoNum type="arabicPeriod"/>
            </a:pPr>
            <a:endParaRPr lang="en-US" altLang="ko-KR" sz="1200" dirty="0">
              <a:solidFill>
                <a:schemeClr val="tx1"/>
              </a:solidFill>
              <a:latin typeface="+mn-ea"/>
            </a:endParaRPr>
          </a:p>
          <a:p>
            <a:pPr marL="228600" indent="-228600">
              <a:lnSpc>
                <a:spcPts val="1600"/>
              </a:lnSpc>
              <a:buFont typeface="+mj-lt"/>
              <a:buAutoNum type="arabicPeriod"/>
            </a:pPr>
            <a:r>
              <a:rPr lang="en-US" altLang="ko-KR" sz="1200" dirty="0">
                <a:solidFill>
                  <a:schemeClr val="tx1"/>
                </a:solidFill>
                <a:latin typeface="+mn-ea"/>
              </a:rPr>
              <a:t>Click  </a:t>
            </a:r>
            <a:r>
              <a:rPr lang="ko-KR" altLang="en-US" sz="1200" dirty="0">
                <a:solidFill>
                  <a:schemeClr val="tx1"/>
                </a:solidFill>
                <a:latin typeface="+mn-ea"/>
              </a:rPr>
              <a:t>   </a:t>
            </a:r>
            <a:r>
              <a:rPr lang="en-US" altLang="ko-KR" sz="1200" dirty="0">
                <a:solidFill>
                  <a:schemeClr val="tx1"/>
                </a:solidFill>
                <a:latin typeface="+mn-ea"/>
              </a:rPr>
              <a:t>to switch to</a:t>
            </a:r>
            <a:r>
              <a:rPr lang="ko-KR" altLang="en-US" sz="12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200" dirty="0">
                <a:solidFill>
                  <a:schemeClr val="tx1"/>
                </a:solidFill>
                <a:latin typeface="+mn-ea"/>
              </a:rPr>
              <a:t>PO change</a:t>
            </a:r>
            <a:r>
              <a:rPr lang="ko-KR" altLang="en-US" sz="12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200" dirty="0">
                <a:solidFill>
                  <a:schemeClr val="tx1"/>
                </a:solidFill>
                <a:latin typeface="+mn-ea"/>
              </a:rPr>
              <a:t>mode.</a:t>
            </a:r>
            <a:br>
              <a:rPr lang="en-US" altLang="ko-KR" sz="1200" dirty="0">
                <a:solidFill>
                  <a:schemeClr val="tx1"/>
                </a:solidFill>
                <a:latin typeface="+mn-ea"/>
              </a:rPr>
            </a:br>
            <a:r>
              <a:rPr lang="en-US" altLang="ko-KR" sz="1200" dirty="0">
                <a:solidFill>
                  <a:schemeClr val="tx1"/>
                </a:solidFill>
                <a:latin typeface="+mn-ea"/>
              </a:rPr>
              <a:t>-</a:t>
            </a:r>
            <a:r>
              <a:rPr lang="ko-KR" altLang="en-US" sz="12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200" dirty="0">
                <a:solidFill>
                  <a:schemeClr val="tx1"/>
                </a:solidFill>
                <a:latin typeface="+mn-ea"/>
              </a:rPr>
              <a:t>Users can change the purchase document using the Display/Change button in the ME22N or ME23N transaction but must know the PO number that needs to be changed before using the transaction. </a:t>
            </a:r>
          </a:p>
          <a:p>
            <a:pPr marL="228600" indent="-228600">
              <a:lnSpc>
                <a:spcPts val="1600"/>
              </a:lnSpc>
              <a:buFont typeface="+mj-lt"/>
              <a:buAutoNum type="arabicPeriod"/>
            </a:pPr>
            <a:endParaRPr lang="en-US" altLang="ko-KR" sz="1200" dirty="0">
              <a:solidFill>
                <a:schemeClr val="tx1"/>
              </a:solidFill>
              <a:latin typeface="+mn-ea"/>
            </a:endParaRPr>
          </a:p>
          <a:p>
            <a:pPr marL="228600" indent="-228600">
              <a:lnSpc>
                <a:spcPts val="1600"/>
              </a:lnSpc>
              <a:buFont typeface="+mj-lt"/>
              <a:buAutoNum type="arabicPeriod"/>
            </a:pPr>
            <a:r>
              <a:rPr lang="en-US" altLang="ko-KR" sz="1200" dirty="0">
                <a:solidFill>
                  <a:schemeClr val="tx1"/>
                </a:solidFill>
                <a:latin typeface="+mn-ea"/>
              </a:rPr>
              <a:t>After checking the PO information in the item section, edit the detail that needs to be changed. </a:t>
            </a:r>
            <a:br>
              <a:rPr lang="en-US" altLang="ko-KR" sz="1200" dirty="0">
                <a:solidFill>
                  <a:schemeClr val="tx1"/>
                </a:solidFill>
                <a:latin typeface="+mn-ea"/>
              </a:rPr>
            </a:br>
            <a:r>
              <a:rPr lang="en-US" altLang="ko-KR" sz="1200" dirty="0">
                <a:solidFill>
                  <a:schemeClr val="tx1"/>
                </a:solidFill>
                <a:latin typeface="+mn-ea"/>
              </a:rPr>
              <a:t>- This can also be reflected by modifying the information in the delivery schedule tab of the item detail.</a:t>
            </a:r>
            <a:r>
              <a:rPr lang="ko-KR" altLang="en-US" sz="1200" dirty="0">
                <a:solidFill>
                  <a:schemeClr val="tx1"/>
                </a:solidFill>
                <a:latin typeface="+mn-ea"/>
              </a:rPr>
              <a:t> </a:t>
            </a:r>
            <a:endParaRPr lang="en-US" altLang="ko-KR" sz="1200" dirty="0">
              <a:solidFill>
                <a:schemeClr val="tx1"/>
              </a:solidFill>
              <a:latin typeface="+mn-ea"/>
            </a:endParaRPr>
          </a:p>
          <a:p>
            <a:pPr marL="228600" indent="-228600">
              <a:lnSpc>
                <a:spcPts val="1600"/>
              </a:lnSpc>
              <a:buFont typeface="+mj-lt"/>
              <a:buAutoNum type="arabicPeriod"/>
            </a:pPr>
            <a:endParaRPr lang="en-US" altLang="ko-KR" sz="1200" dirty="0">
              <a:solidFill>
                <a:schemeClr val="tx1"/>
              </a:solidFill>
              <a:latin typeface="+mn-ea"/>
            </a:endParaRPr>
          </a:p>
          <a:p>
            <a:pPr marL="228600" indent="-228600">
              <a:lnSpc>
                <a:spcPts val="1600"/>
              </a:lnSpc>
              <a:buFont typeface="+mj-lt"/>
              <a:buAutoNum type="arabicPeriod"/>
            </a:pPr>
            <a:r>
              <a:rPr lang="en-US" altLang="ko-KR" sz="1200" dirty="0">
                <a:solidFill>
                  <a:schemeClr val="tx1"/>
                </a:solidFill>
                <a:latin typeface="+mn-ea"/>
              </a:rPr>
              <a:t>Click Save button to change PO.</a:t>
            </a:r>
          </a:p>
        </p:txBody>
      </p:sp>
      <p:sp>
        <p:nvSpPr>
          <p:cNvPr id="17" name="제목 2"/>
          <p:cNvSpPr>
            <a:spLocks noGrp="1"/>
          </p:cNvSpPr>
          <p:nvPr>
            <p:ph type="title"/>
          </p:nvPr>
        </p:nvSpPr>
        <p:spPr>
          <a:xfrm>
            <a:off x="1343472" y="109603"/>
            <a:ext cx="7272808" cy="34166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Change Purchase Order (T-code: </a:t>
            </a:r>
            <a:r>
              <a:rPr lang="en-US" altLang="ko-KR" dirty="0">
                <a:latin typeface="+mn-ea"/>
              </a:rPr>
              <a:t>ME22N</a:t>
            </a:r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377730" y="666096"/>
            <a:ext cx="6062554" cy="27651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300" b="1" dirty="0">
                <a:solidFill>
                  <a:schemeClr val="tx1"/>
                </a:solidFill>
              </a:rPr>
              <a:t>Screen</a:t>
            </a:r>
            <a:endParaRPr lang="ko-KR" altLang="en-US" sz="1300" b="1" dirty="0">
              <a:solidFill>
                <a:schemeClr val="tx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7536160" y="666096"/>
            <a:ext cx="3312368" cy="27651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300" b="1" dirty="0">
                <a:solidFill>
                  <a:schemeClr val="tx1"/>
                </a:solidFill>
              </a:rPr>
              <a:t>Explanation</a:t>
            </a:r>
            <a:endParaRPr lang="ko-KR" altLang="en-US" sz="1300" b="1" dirty="0">
              <a:solidFill>
                <a:schemeClr val="tx1"/>
              </a:solidFill>
            </a:endParaRPr>
          </a:p>
        </p:txBody>
      </p:sp>
      <p:sp>
        <p:nvSpPr>
          <p:cNvPr id="14" name="제목 2"/>
          <p:cNvSpPr txBox="1">
            <a:spLocks/>
          </p:cNvSpPr>
          <p:nvPr/>
        </p:nvSpPr>
        <p:spPr>
          <a:xfrm>
            <a:off x="7680176" y="260648"/>
            <a:ext cx="3168000" cy="21602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lang="ko-KR" altLang="en-US" sz="2000" kern="1200" spc="-150" dirty="0" smtClean="0">
                <a:solidFill>
                  <a:srgbClr val="19396B"/>
                </a:solidFill>
                <a:latin typeface="아리따-돋움(TTF)-Bold" pitchFamily="18" charset="-127"/>
                <a:ea typeface="아리따-돋움(TTF)-Bold" pitchFamily="18" charset="-127"/>
                <a:cs typeface="+mn-cs"/>
                <a:sym typeface="아리따-돋움(OTF)-Medium"/>
              </a:defRPr>
            </a:lvl1pPr>
          </a:lstStyle>
          <a:p>
            <a:pPr algn="r"/>
            <a:r>
              <a:rPr lang="en-US" altLang="ko-KR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6.6.1.14 Manual Purchase Requisition-TNA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2022" y="1052737"/>
            <a:ext cx="3963939" cy="2072059"/>
          </a:xfrm>
          <a:prstGeom prst="rect">
            <a:avLst/>
          </a:prstGeom>
        </p:spPr>
      </p:pic>
      <p:sp>
        <p:nvSpPr>
          <p:cNvPr id="21" name="Rectangle 10"/>
          <p:cNvSpPr/>
          <p:nvPr/>
        </p:nvSpPr>
        <p:spPr>
          <a:xfrm>
            <a:off x="3142357" y="1264152"/>
            <a:ext cx="183039" cy="21096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" name="Rectangle 12"/>
          <p:cNvSpPr/>
          <p:nvPr/>
        </p:nvSpPr>
        <p:spPr>
          <a:xfrm>
            <a:off x="3168682" y="1129968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1</a:t>
            </a:r>
            <a:endParaRPr lang="ko-KR" altLang="en-US" sz="1200" dirty="0"/>
          </a:p>
        </p:txBody>
      </p:sp>
      <p:cxnSp>
        <p:nvCxnSpPr>
          <p:cNvPr id="29" name="꺾인 연결선 28"/>
          <p:cNvCxnSpPr>
            <a:stCxn id="21" idx="2"/>
            <a:endCxn id="30" idx="0"/>
          </p:cNvCxnSpPr>
          <p:nvPr/>
        </p:nvCxnSpPr>
        <p:spPr>
          <a:xfrm rot="5400000">
            <a:off x="3020889" y="1462356"/>
            <a:ext cx="200227" cy="225750"/>
          </a:xfrm>
          <a:prstGeom prst="bentConnector3">
            <a:avLst>
              <a:gd name="adj1" fmla="val 50000"/>
            </a:avLst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10"/>
          <p:cNvSpPr/>
          <p:nvPr/>
        </p:nvSpPr>
        <p:spPr>
          <a:xfrm>
            <a:off x="1828266" y="1675345"/>
            <a:ext cx="2359721" cy="142153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8248" y="2412035"/>
            <a:ext cx="160216" cy="160216"/>
          </a:xfrm>
          <a:prstGeom prst="rect">
            <a:avLst/>
          </a:prstGeom>
        </p:spPr>
      </p:pic>
      <p:sp>
        <p:nvSpPr>
          <p:cNvPr id="35" name="Rectangle 10"/>
          <p:cNvSpPr/>
          <p:nvPr/>
        </p:nvSpPr>
        <p:spPr>
          <a:xfrm>
            <a:off x="2959318" y="1264152"/>
            <a:ext cx="183039" cy="21096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6" name="Rectangle 12"/>
          <p:cNvSpPr/>
          <p:nvPr/>
        </p:nvSpPr>
        <p:spPr>
          <a:xfrm>
            <a:off x="2979032" y="1129968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2</a:t>
            </a:r>
            <a:endParaRPr lang="ko-KR" altLang="en-US" sz="1200" dirty="0"/>
          </a:p>
        </p:txBody>
      </p:sp>
      <p:cxnSp>
        <p:nvCxnSpPr>
          <p:cNvPr id="37" name="꺾인 연결선 36"/>
          <p:cNvCxnSpPr>
            <a:stCxn id="35" idx="1"/>
            <a:endCxn id="51" idx="1"/>
          </p:cNvCxnSpPr>
          <p:nvPr/>
        </p:nvCxnSpPr>
        <p:spPr>
          <a:xfrm rot="10800000" flipV="1">
            <a:off x="1807279" y="1369635"/>
            <a:ext cx="1152038" cy="3466063"/>
          </a:xfrm>
          <a:prstGeom prst="bentConnector3">
            <a:avLst>
              <a:gd name="adj1" fmla="val 119843"/>
            </a:avLst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그림 4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56240" y="3247391"/>
            <a:ext cx="183588" cy="157361"/>
          </a:xfrm>
          <a:prstGeom prst="rect">
            <a:avLst/>
          </a:prstGeom>
        </p:spPr>
      </p:pic>
      <p:pic>
        <p:nvPicPr>
          <p:cNvPr id="51" name="그림 5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07279" y="3187183"/>
            <a:ext cx="5080810" cy="3297031"/>
          </a:xfrm>
          <a:prstGeom prst="rect">
            <a:avLst/>
          </a:prstGeom>
        </p:spPr>
      </p:pic>
      <p:sp>
        <p:nvSpPr>
          <p:cNvPr id="53" name="Rectangle 10"/>
          <p:cNvSpPr/>
          <p:nvPr/>
        </p:nvSpPr>
        <p:spPr>
          <a:xfrm>
            <a:off x="1859312" y="4877298"/>
            <a:ext cx="5011628" cy="81613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6" name="Rectangle 12"/>
          <p:cNvSpPr/>
          <p:nvPr/>
        </p:nvSpPr>
        <p:spPr>
          <a:xfrm>
            <a:off x="1859312" y="4725144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3</a:t>
            </a:r>
            <a:endParaRPr lang="ko-KR" altLang="en-US" sz="1200" dirty="0"/>
          </a:p>
        </p:txBody>
      </p:sp>
      <p:sp>
        <p:nvSpPr>
          <p:cNvPr id="57" name="Rectangle 12"/>
          <p:cNvSpPr/>
          <p:nvPr/>
        </p:nvSpPr>
        <p:spPr>
          <a:xfrm>
            <a:off x="2792073" y="3191887"/>
            <a:ext cx="166864" cy="1341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4</a:t>
            </a:r>
            <a:endParaRPr lang="ko-KR" altLang="en-US" sz="1200" dirty="0"/>
          </a:p>
        </p:txBody>
      </p:sp>
      <p:sp>
        <p:nvSpPr>
          <p:cNvPr id="58" name="Rectangle 10"/>
          <p:cNvSpPr/>
          <p:nvPr/>
        </p:nvSpPr>
        <p:spPr>
          <a:xfrm>
            <a:off x="2977871" y="3175018"/>
            <a:ext cx="226843" cy="19791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60" name="그림 59"/>
          <p:cNvPicPr>
            <a:picLocks noChangeAspect="1"/>
          </p:cNvPicPr>
          <p:nvPr/>
        </p:nvPicPr>
        <p:blipFill rotWithShape="1">
          <a:blip r:embed="rId7"/>
          <a:srcRect b="16078"/>
          <a:stretch/>
        </p:blipFill>
        <p:spPr>
          <a:xfrm>
            <a:off x="1807279" y="5810294"/>
            <a:ext cx="5080811" cy="643043"/>
          </a:xfrm>
          <a:prstGeom prst="rect">
            <a:avLst/>
          </a:prstGeom>
        </p:spPr>
      </p:pic>
      <p:sp>
        <p:nvSpPr>
          <p:cNvPr id="55" name="Rectangle 10"/>
          <p:cNvSpPr/>
          <p:nvPr/>
        </p:nvSpPr>
        <p:spPr>
          <a:xfrm>
            <a:off x="1859312" y="5805264"/>
            <a:ext cx="5011628" cy="67894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26" name="그림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48916" y="3645025"/>
            <a:ext cx="183588" cy="157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5744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M6F1hRvbEqHFVzO3pfStQ"/>
</p:tagLst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174</Words>
  <Application>Microsoft Office PowerPoint</Application>
  <PresentationFormat>와이드스크린</PresentationFormat>
  <Paragraphs>18</Paragraphs>
  <Slides>2</Slides>
  <Notes>1</Notes>
  <HiddenSlides>0</HiddenSlides>
  <MMClips>0</MMClips>
  <ScaleCrop>false</ScaleCrop>
  <HeadingPairs>
    <vt:vector size="8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9" baseType="lpstr">
      <vt:lpstr>맑은 고딕</vt:lpstr>
      <vt:lpstr>아리따-돋움(OTF)-Medium</vt:lpstr>
      <vt:lpstr>아리따-돋움(TTF)-Bold</vt:lpstr>
      <vt:lpstr>아리따-돋움_TTF_SemiBold</vt:lpstr>
      <vt:lpstr>Arial</vt:lpstr>
      <vt:lpstr>Office 테마</vt:lpstr>
      <vt:lpstr>think-cell Slide</vt:lpstr>
      <vt:lpstr>MM_How to modify a purchase order in ME22N</vt:lpstr>
      <vt:lpstr>Change Purchase Order (T-code: ME22N)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양윤헌/ERP 플랫폼서비스팀/YOONHEON YANG</dc:creator>
  <cp:lastModifiedBy>양윤헌/ERP 플랫폼서비스팀/YOONHEON YANG</cp:lastModifiedBy>
  <cp:revision>2</cp:revision>
  <dcterms:created xsi:type="dcterms:W3CDTF">2026-01-16T13:57:30Z</dcterms:created>
  <dcterms:modified xsi:type="dcterms:W3CDTF">2026-01-16T13:59:49Z</dcterms:modified>
</cp:coreProperties>
</file>